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85" r:id="rId2"/>
  </p:sldMasterIdLst>
  <p:notesMasterIdLst>
    <p:notesMasterId r:id="rId20"/>
  </p:notesMasterIdLst>
  <p:sldIdLst>
    <p:sldId id="261" r:id="rId3"/>
    <p:sldId id="257" r:id="rId4"/>
    <p:sldId id="258" r:id="rId5"/>
    <p:sldId id="266" r:id="rId6"/>
    <p:sldId id="268" r:id="rId7"/>
    <p:sldId id="267" r:id="rId8"/>
    <p:sldId id="269" r:id="rId9"/>
    <p:sldId id="270" r:id="rId10"/>
    <p:sldId id="259" r:id="rId11"/>
    <p:sldId id="262" r:id="rId12"/>
    <p:sldId id="263" r:id="rId13"/>
    <p:sldId id="260" r:id="rId14"/>
    <p:sldId id="264" r:id="rId15"/>
    <p:sldId id="276" r:id="rId16"/>
    <p:sldId id="272" r:id="rId17"/>
    <p:sldId id="274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E28B1D-73F8-4C56-BBD0-35011C99B1D4}" type="doc">
      <dgm:prSet loTypeId="urn:microsoft.com/office/officeart/2005/8/layout/vList5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A383AE8-D51A-4864-97CD-8CF281219810}">
      <dgm:prSet phldrT="[Text]"/>
      <dgm:spPr/>
      <dgm:t>
        <a:bodyPr/>
        <a:lstStyle/>
        <a:p>
          <a:r>
            <a:rPr lang="en-GB" dirty="0" smtClean="0"/>
            <a:t>Read </a:t>
          </a:r>
          <a:r>
            <a:rPr lang="en-GB" dirty="0" err="1" smtClean="0"/>
            <a:t>preprocessing</a:t>
          </a:r>
          <a:endParaRPr lang="en-GB" dirty="0"/>
        </a:p>
      </dgm:t>
    </dgm:pt>
    <dgm:pt modelId="{5A7454E9-B1CC-415F-8646-29E6A28DF412}" type="parTrans" cxnId="{BDA76F7F-7BF4-4797-B5BC-0B1A561A81F9}">
      <dgm:prSet/>
      <dgm:spPr/>
      <dgm:t>
        <a:bodyPr/>
        <a:lstStyle/>
        <a:p>
          <a:endParaRPr lang="en-GB"/>
        </a:p>
      </dgm:t>
    </dgm:pt>
    <dgm:pt modelId="{A87C185C-8F99-445B-9741-85CD1E513811}" type="sibTrans" cxnId="{BDA76F7F-7BF4-4797-B5BC-0B1A561A81F9}">
      <dgm:prSet/>
      <dgm:spPr/>
      <dgm:t>
        <a:bodyPr/>
        <a:lstStyle/>
        <a:p>
          <a:endParaRPr lang="en-GB"/>
        </a:p>
      </dgm:t>
    </dgm:pt>
    <dgm:pt modelId="{7B6BA923-B60B-4A7B-872A-A5CE4890ECFA}">
      <dgm:prSet phldrT="[Text]" custT="1"/>
      <dgm:spPr/>
      <dgm:t>
        <a:bodyPr/>
        <a:lstStyle/>
        <a:p>
          <a:r>
            <a:rPr lang="en-GB" sz="1400" dirty="0" smtClean="0"/>
            <a:t>Quality trimming (Q20) with Trimmomatic</a:t>
          </a:r>
          <a:endParaRPr lang="en-GB" sz="1400" dirty="0"/>
        </a:p>
      </dgm:t>
    </dgm:pt>
    <dgm:pt modelId="{62613F56-2065-4D3A-A160-6EECD4E243F8}" type="parTrans" cxnId="{03352064-9E8E-4DD1-9C1A-D835BACE8B92}">
      <dgm:prSet/>
      <dgm:spPr/>
      <dgm:t>
        <a:bodyPr/>
        <a:lstStyle/>
        <a:p>
          <a:endParaRPr lang="en-GB"/>
        </a:p>
      </dgm:t>
    </dgm:pt>
    <dgm:pt modelId="{FC269D7D-D5E7-4FCE-8156-8E21D23EB89B}" type="sibTrans" cxnId="{03352064-9E8E-4DD1-9C1A-D835BACE8B92}">
      <dgm:prSet/>
      <dgm:spPr/>
      <dgm:t>
        <a:bodyPr/>
        <a:lstStyle/>
        <a:p>
          <a:endParaRPr lang="en-GB"/>
        </a:p>
      </dgm:t>
    </dgm:pt>
    <dgm:pt modelId="{CA750011-1434-439B-8F71-C7A16538C7A2}">
      <dgm:prSet phldrT="[Text]" custT="1"/>
      <dgm:spPr/>
      <dgm:t>
        <a:bodyPr/>
        <a:lstStyle/>
        <a:p>
          <a:r>
            <a:rPr lang="en-GB" sz="1400" dirty="0" smtClean="0"/>
            <a:t>Adapter removal</a:t>
          </a:r>
          <a:endParaRPr lang="en-GB" sz="1400" dirty="0"/>
        </a:p>
      </dgm:t>
    </dgm:pt>
    <dgm:pt modelId="{37A1F58B-1B3E-4582-906C-D4F7FC028C51}" type="parTrans" cxnId="{F4E32AB6-1E38-49D1-A754-0C2689EC68B9}">
      <dgm:prSet/>
      <dgm:spPr/>
      <dgm:t>
        <a:bodyPr/>
        <a:lstStyle/>
        <a:p>
          <a:endParaRPr lang="en-GB"/>
        </a:p>
      </dgm:t>
    </dgm:pt>
    <dgm:pt modelId="{D10A9E3D-758D-43B1-B9D5-5FD3AE64AD50}" type="sibTrans" cxnId="{F4E32AB6-1E38-49D1-A754-0C2689EC68B9}">
      <dgm:prSet/>
      <dgm:spPr/>
      <dgm:t>
        <a:bodyPr/>
        <a:lstStyle/>
        <a:p>
          <a:endParaRPr lang="en-GB"/>
        </a:p>
      </dgm:t>
    </dgm:pt>
    <dgm:pt modelId="{C107526E-28A2-46C8-9743-8E26167252AC}">
      <dgm:prSet phldrT="[Text]"/>
      <dgm:spPr/>
      <dgm:t>
        <a:bodyPr/>
        <a:lstStyle/>
        <a:p>
          <a:r>
            <a:rPr lang="en-GB" dirty="0" smtClean="0"/>
            <a:t>Read mapping </a:t>
          </a:r>
          <a:endParaRPr lang="en-GB" dirty="0"/>
        </a:p>
      </dgm:t>
    </dgm:pt>
    <dgm:pt modelId="{7C7F5C6D-94D4-43E2-A053-233B51B9BCB8}" type="parTrans" cxnId="{5A3B2C1C-41FA-49A6-968D-FFCD9A50CD59}">
      <dgm:prSet/>
      <dgm:spPr/>
      <dgm:t>
        <a:bodyPr/>
        <a:lstStyle/>
        <a:p>
          <a:endParaRPr lang="en-GB"/>
        </a:p>
      </dgm:t>
    </dgm:pt>
    <dgm:pt modelId="{DFFE9667-5AA2-41D4-B742-6CB8AF389D22}" type="sibTrans" cxnId="{5A3B2C1C-41FA-49A6-968D-FFCD9A50CD59}">
      <dgm:prSet/>
      <dgm:spPr/>
      <dgm:t>
        <a:bodyPr/>
        <a:lstStyle/>
        <a:p>
          <a:endParaRPr lang="en-GB"/>
        </a:p>
      </dgm:t>
    </dgm:pt>
    <dgm:pt modelId="{1F7B2909-A3A3-4D5D-9F1F-89E3AC4BD045}">
      <dgm:prSet phldrT="[Text]" custT="1"/>
      <dgm:spPr/>
      <dgm:t>
        <a:bodyPr/>
        <a:lstStyle/>
        <a:p>
          <a:r>
            <a:rPr lang="en-GB" sz="1400" dirty="0" smtClean="0"/>
            <a:t>Bowtie2, Single best location only, max. sensitivity</a:t>
          </a:r>
          <a:endParaRPr lang="en-GB" sz="1400" dirty="0"/>
        </a:p>
      </dgm:t>
    </dgm:pt>
    <dgm:pt modelId="{73F23393-2AEB-4CA7-A367-E2704A05162C}" type="parTrans" cxnId="{B3752556-3829-40FE-AEA8-44AC94F678D2}">
      <dgm:prSet/>
      <dgm:spPr/>
      <dgm:t>
        <a:bodyPr/>
        <a:lstStyle/>
        <a:p>
          <a:endParaRPr lang="en-GB"/>
        </a:p>
      </dgm:t>
    </dgm:pt>
    <dgm:pt modelId="{1A10B772-BEE6-40F0-846C-3D33920E56A8}" type="sibTrans" cxnId="{B3752556-3829-40FE-AEA8-44AC94F678D2}">
      <dgm:prSet/>
      <dgm:spPr/>
      <dgm:t>
        <a:bodyPr/>
        <a:lstStyle/>
        <a:p>
          <a:endParaRPr lang="en-GB"/>
        </a:p>
      </dgm:t>
    </dgm:pt>
    <dgm:pt modelId="{4FAD6031-12E0-4205-95B2-900C69680FDC}">
      <dgm:prSet phldrT="[Text]" custT="1"/>
      <dgm:spPr/>
      <dgm:t>
        <a:bodyPr/>
        <a:lstStyle/>
        <a:p>
          <a:r>
            <a:rPr lang="en-GB" sz="1400" dirty="0" smtClean="0"/>
            <a:t>1-3% mismatches allowed</a:t>
          </a:r>
          <a:endParaRPr lang="en-GB" sz="1400" dirty="0"/>
        </a:p>
      </dgm:t>
    </dgm:pt>
    <dgm:pt modelId="{7A49351D-9DEE-45DE-A4A0-C1B991E94445}" type="parTrans" cxnId="{EC131E4A-7A33-4AA6-8254-71260AC80F81}">
      <dgm:prSet/>
      <dgm:spPr/>
      <dgm:t>
        <a:bodyPr/>
        <a:lstStyle/>
        <a:p>
          <a:endParaRPr lang="en-GB"/>
        </a:p>
      </dgm:t>
    </dgm:pt>
    <dgm:pt modelId="{61AF077A-B023-4F87-8F80-2B27F7324904}" type="sibTrans" cxnId="{EC131E4A-7A33-4AA6-8254-71260AC80F81}">
      <dgm:prSet/>
      <dgm:spPr/>
      <dgm:t>
        <a:bodyPr/>
        <a:lstStyle/>
        <a:p>
          <a:endParaRPr lang="en-GB"/>
        </a:p>
      </dgm:t>
    </dgm:pt>
    <dgm:pt modelId="{2EB63C8E-A20B-4831-9C34-ABC8B4EB09A2}">
      <dgm:prSet phldrT="[Text]"/>
      <dgm:spPr/>
      <dgm:t>
        <a:bodyPr/>
        <a:lstStyle/>
        <a:p>
          <a:r>
            <a:rPr lang="en-GB" dirty="0" smtClean="0"/>
            <a:t>Variant Discovery </a:t>
          </a:r>
          <a:endParaRPr lang="en-GB" dirty="0"/>
        </a:p>
      </dgm:t>
    </dgm:pt>
    <dgm:pt modelId="{87BDC4A8-D3D2-4C8A-BA22-A72477D06E07}" type="parTrans" cxnId="{8B49C571-AC8E-410E-84B9-B754998F8CC1}">
      <dgm:prSet/>
      <dgm:spPr/>
      <dgm:t>
        <a:bodyPr/>
        <a:lstStyle/>
        <a:p>
          <a:endParaRPr lang="en-GB"/>
        </a:p>
      </dgm:t>
    </dgm:pt>
    <dgm:pt modelId="{45B7D7D1-FC96-4DE4-8C49-9362869C8349}" type="sibTrans" cxnId="{8B49C571-AC8E-410E-84B9-B754998F8CC1}">
      <dgm:prSet/>
      <dgm:spPr/>
      <dgm:t>
        <a:bodyPr/>
        <a:lstStyle/>
        <a:p>
          <a:endParaRPr lang="en-GB"/>
        </a:p>
      </dgm:t>
    </dgm:pt>
    <dgm:pt modelId="{375D51A4-EB84-4905-B0A9-AB0BAC710072}">
      <dgm:prSet phldrT="[Text]" custT="1"/>
      <dgm:spPr/>
      <dgm:t>
        <a:bodyPr/>
        <a:lstStyle/>
        <a:p>
          <a:r>
            <a:rPr lang="en-GB" sz="1200" dirty="0" smtClean="0"/>
            <a:t>--no-population-priors , --min-alternate-count 5 , --min-alternate-total 5 , --min-alternate-fraction 0.9, --min-mapping-quality 20, --min-base-quality 20, no secondary alignments</a:t>
          </a:r>
          <a:endParaRPr lang="en-GB" sz="1200" dirty="0"/>
        </a:p>
      </dgm:t>
    </dgm:pt>
    <dgm:pt modelId="{70935E67-424E-4A24-A1FB-4C10D23CDD20}" type="parTrans" cxnId="{4BAB7A40-2D2C-4639-96E2-6C91C942F21B}">
      <dgm:prSet/>
      <dgm:spPr/>
      <dgm:t>
        <a:bodyPr/>
        <a:lstStyle/>
        <a:p>
          <a:endParaRPr lang="en-GB"/>
        </a:p>
      </dgm:t>
    </dgm:pt>
    <dgm:pt modelId="{76F59A91-BBDF-40C6-B7BE-CF929CC9EFA7}" type="sibTrans" cxnId="{4BAB7A40-2D2C-4639-96E2-6C91C942F21B}">
      <dgm:prSet/>
      <dgm:spPr/>
      <dgm:t>
        <a:bodyPr/>
        <a:lstStyle/>
        <a:p>
          <a:endParaRPr lang="en-GB"/>
        </a:p>
      </dgm:t>
    </dgm:pt>
    <dgm:pt modelId="{71BF9A67-558D-4629-990E-18DEA7DCC4B4}">
      <dgm:prSet phldrT="[Text]"/>
      <dgm:spPr/>
      <dgm:t>
        <a:bodyPr/>
        <a:lstStyle/>
        <a:p>
          <a:r>
            <a:rPr lang="en-GB" dirty="0" smtClean="0"/>
            <a:t>Variant Filtering</a:t>
          </a:r>
          <a:endParaRPr lang="en-GB" dirty="0"/>
        </a:p>
      </dgm:t>
    </dgm:pt>
    <dgm:pt modelId="{49E16011-E30B-44B8-AA05-93E59E8F3E9D}" type="parTrans" cxnId="{E7793B70-EB17-4F19-B922-178B62B56621}">
      <dgm:prSet/>
      <dgm:spPr/>
      <dgm:t>
        <a:bodyPr/>
        <a:lstStyle/>
        <a:p>
          <a:endParaRPr lang="en-GB"/>
        </a:p>
      </dgm:t>
    </dgm:pt>
    <dgm:pt modelId="{54AAC505-7DE1-4C74-A0FB-A17156A35160}" type="sibTrans" cxnId="{E7793B70-EB17-4F19-B922-178B62B56621}">
      <dgm:prSet/>
      <dgm:spPr/>
      <dgm:t>
        <a:bodyPr/>
        <a:lstStyle/>
        <a:p>
          <a:endParaRPr lang="en-GB"/>
        </a:p>
      </dgm:t>
    </dgm:pt>
    <dgm:pt modelId="{DC78533E-BE14-4431-8B28-05A3C744DF7A}">
      <dgm:prSet phldrT="[Text]" custT="1"/>
      <dgm:spPr/>
      <dgm:t>
        <a:bodyPr/>
        <a:lstStyle/>
        <a:p>
          <a:r>
            <a:rPr lang="en-GB" sz="1400" dirty="0" smtClean="0"/>
            <a:t>Map by sample, then merge BAM files with </a:t>
          </a:r>
          <a:r>
            <a:rPr lang="en-GB" sz="1400" dirty="0" err="1" smtClean="0"/>
            <a:t>samtools</a:t>
          </a:r>
          <a:endParaRPr lang="en-GB" sz="1400" dirty="0"/>
        </a:p>
      </dgm:t>
    </dgm:pt>
    <dgm:pt modelId="{393192FF-9F13-4180-A38E-9AA92D1312A2}" type="parTrans" cxnId="{0BB39E5E-DF05-421B-A681-AC4B79D50EA7}">
      <dgm:prSet/>
      <dgm:spPr/>
      <dgm:t>
        <a:bodyPr/>
        <a:lstStyle/>
        <a:p>
          <a:endParaRPr lang="en-GB"/>
        </a:p>
      </dgm:t>
    </dgm:pt>
    <dgm:pt modelId="{294E1567-9178-4BB8-B3A0-FF1B03BB7131}" type="sibTrans" cxnId="{0BB39E5E-DF05-421B-A681-AC4B79D50EA7}">
      <dgm:prSet/>
      <dgm:spPr/>
      <dgm:t>
        <a:bodyPr/>
        <a:lstStyle/>
        <a:p>
          <a:endParaRPr lang="en-GB"/>
        </a:p>
      </dgm:t>
    </dgm:pt>
    <dgm:pt modelId="{25AB5E25-963A-4CE9-9AEA-45A48A4331D2}">
      <dgm:prSet phldrT="[Text]" custT="1"/>
      <dgm:spPr/>
      <dgm:t>
        <a:bodyPr/>
        <a:lstStyle/>
        <a:p>
          <a:r>
            <a:rPr lang="en-GB" sz="1400" dirty="0" smtClean="0"/>
            <a:t>heterozygosity, QUAL, </a:t>
          </a:r>
          <a:r>
            <a:rPr lang="en-GB" sz="1400" dirty="0" err="1" smtClean="0"/>
            <a:t>biallelic</a:t>
          </a:r>
          <a:r>
            <a:rPr lang="en-GB" sz="1400" dirty="0" smtClean="0"/>
            <a:t> SNPS only, systematic sequencing error</a:t>
          </a:r>
          <a:endParaRPr lang="en-GB" sz="1400" dirty="0"/>
        </a:p>
      </dgm:t>
    </dgm:pt>
    <dgm:pt modelId="{1968427A-BA3E-4BF9-9BF7-181F48B00C44}" type="parTrans" cxnId="{AF94F31E-3DB0-4A48-9F07-F0D63F875137}">
      <dgm:prSet/>
      <dgm:spPr/>
      <dgm:t>
        <a:bodyPr/>
        <a:lstStyle/>
        <a:p>
          <a:endParaRPr lang="en-GB"/>
        </a:p>
      </dgm:t>
    </dgm:pt>
    <dgm:pt modelId="{BD4B2D45-847E-4502-92F3-D5908B91DF5A}" type="sibTrans" cxnId="{AF94F31E-3DB0-4A48-9F07-F0D63F875137}">
      <dgm:prSet/>
      <dgm:spPr/>
      <dgm:t>
        <a:bodyPr/>
        <a:lstStyle/>
        <a:p>
          <a:endParaRPr lang="en-GB"/>
        </a:p>
      </dgm:t>
    </dgm:pt>
    <dgm:pt modelId="{6EE55400-2E0D-4FF8-ADD4-9CA3B17BBA7B}">
      <dgm:prSet phldrT="[Text]" custT="1"/>
      <dgm:spPr/>
      <dgm:t>
        <a:bodyPr/>
        <a:lstStyle/>
        <a:p>
          <a:r>
            <a:rPr lang="en-GB" sz="1400" dirty="0" smtClean="0"/>
            <a:t>subtraction of background SNPs (where appropriate)</a:t>
          </a:r>
          <a:endParaRPr lang="en-GB" sz="1400" dirty="0"/>
        </a:p>
      </dgm:t>
    </dgm:pt>
    <dgm:pt modelId="{85F0F357-0513-4F44-A74A-B64E081A034F}" type="parTrans" cxnId="{B32744D4-64C3-4CDE-AA6E-30D5EFF9C46E}">
      <dgm:prSet/>
      <dgm:spPr/>
      <dgm:t>
        <a:bodyPr/>
        <a:lstStyle/>
        <a:p>
          <a:endParaRPr lang="en-GB"/>
        </a:p>
      </dgm:t>
    </dgm:pt>
    <dgm:pt modelId="{A05FBD93-5073-4ED8-8465-DA4467E01EE6}" type="sibTrans" cxnId="{B32744D4-64C3-4CDE-AA6E-30D5EFF9C46E}">
      <dgm:prSet/>
      <dgm:spPr/>
      <dgm:t>
        <a:bodyPr/>
        <a:lstStyle/>
        <a:p>
          <a:endParaRPr lang="en-GB"/>
        </a:p>
      </dgm:t>
    </dgm:pt>
    <dgm:pt modelId="{85517E55-5B6E-4DA9-BB25-CF0C135824BE}">
      <dgm:prSet phldrT="[Text]"/>
      <dgm:spPr/>
      <dgm:t>
        <a:bodyPr/>
        <a:lstStyle/>
        <a:p>
          <a:r>
            <a:rPr lang="en-GB" dirty="0" smtClean="0"/>
            <a:t>Validation</a:t>
          </a:r>
          <a:endParaRPr lang="en-GB" dirty="0"/>
        </a:p>
      </dgm:t>
    </dgm:pt>
    <dgm:pt modelId="{01DAB768-EFD7-4B95-B6CD-9557001CA171}" type="parTrans" cxnId="{EAD66D13-89EA-4343-9EBF-038BBB0A3924}">
      <dgm:prSet/>
      <dgm:spPr/>
      <dgm:t>
        <a:bodyPr/>
        <a:lstStyle/>
        <a:p>
          <a:endParaRPr lang="en-GB"/>
        </a:p>
      </dgm:t>
    </dgm:pt>
    <dgm:pt modelId="{4A0C5BCA-46FA-4C2E-842D-46B0850AB8F0}" type="sibTrans" cxnId="{EAD66D13-89EA-4343-9EBF-038BBB0A3924}">
      <dgm:prSet/>
      <dgm:spPr/>
      <dgm:t>
        <a:bodyPr/>
        <a:lstStyle/>
        <a:p>
          <a:endParaRPr lang="en-GB"/>
        </a:p>
      </dgm:t>
    </dgm:pt>
    <dgm:pt modelId="{4C91F030-4923-46A0-A3B9-385DB3B5DFD4}">
      <dgm:prSet phldrT="[Text]" custT="1"/>
      <dgm:spPr/>
      <dgm:t>
        <a:bodyPr/>
        <a:lstStyle/>
        <a:p>
          <a:r>
            <a:rPr lang="en-GB" sz="1400" dirty="0" smtClean="0"/>
            <a:t>where possible – requires benchmark data</a:t>
          </a:r>
          <a:endParaRPr lang="en-GB" sz="1400" dirty="0"/>
        </a:p>
      </dgm:t>
    </dgm:pt>
    <dgm:pt modelId="{022982FA-5335-4F26-A9C4-CCFEF2B3D95C}" type="parTrans" cxnId="{2F24946D-D94E-4B87-ACD6-BF8FF074087B}">
      <dgm:prSet/>
      <dgm:spPr/>
      <dgm:t>
        <a:bodyPr/>
        <a:lstStyle/>
        <a:p>
          <a:endParaRPr lang="en-GB"/>
        </a:p>
      </dgm:t>
    </dgm:pt>
    <dgm:pt modelId="{8E6610ED-222D-487D-B01F-F0318CC0FED0}" type="sibTrans" cxnId="{2F24946D-D94E-4B87-ACD6-BF8FF074087B}">
      <dgm:prSet/>
      <dgm:spPr/>
      <dgm:t>
        <a:bodyPr/>
        <a:lstStyle/>
        <a:p>
          <a:endParaRPr lang="en-GB"/>
        </a:p>
      </dgm:t>
    </dgm:pt>
    <dgm:pt modelId="{5EFD0AA9-F8F5-4353-B51A-06CB2B6CE8DE}">
      <dgm:prSet phldrT="[Text]" custT="1"/>
      <dgm:spPr/>
      <dgm:t>
        <a:bodyPr/>
        <a:lstStyle/>
        <a:p>
          <a:r>
            <a:rPr lang="en-GB" sz="1400" dirty="0" smtClean="0"/>
            <a:t>Freebayes</a:t>
          </a:r>
          <a:endParaRPr lang="en-GB" sz="1400" dirty="0"/>
        </a:p>
      </dgm:t>
    </dgm:pt>
    <dgm:pt modelId="{C670C80C-8B6D-476E-8E8E-4B5AEBFBD708}" type="parTrans" cxnId="{44CACFA6-830F-4A85-BEB6-29B81F82ECDF}">
      <dgm:prSet/>
      <dgm:spPr/>
      <dgm:t>
        <a:bodyPr/>
        <a:lstStyle/>
        <a:p>
          <a:endParaRPr lang="en-GB"/>
        </a:p>
      </dgm:t>
    </dgm:pt>
    <dgm:pt modelId="{7523A860-DB8A-495A-BF48-4182FF66696B}" type="sibTrans" cxnId="{44CACFA6-830F-4A85-BEB6-29B81F82ECDF}">
      <dgm:prSet/>
      <dgm:spPr/>
      <dgm:t>
        <a:bodyPr/>
        <a:lstStyle/>
        <a:p>
          <a:endParaRPr lang="en-GB"/>
        </a:p>
      </dgm:t>
    </dgm:pt>
    <dgm:pt modelId="{8E305A77-7E21-44AF-A6F2-5A99CBC6A711}" type="pres">
      <dgm:prSet presAssocID="{40E28B1D-73F8-4C56-BBD0-35011C99B1D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EF040BB5-061F-46D5-894E-2BB170138150}" type="pres">
      <dgm:prSet presAssocID="{2A383AE8-D51A-4864-97CD-8CF281219810}" presName="linNode" presStyleCnt="0"/>
      <dgm:spPr/>
    </dgm:pt>
    <dgm:pt modelId="{CC58986B-6E70-43CB-8D2B-BE2F622E1EDF}" type="pres">
      <dgm:prSet presAssocID="{2A383AE8-D51A-4864-97CD-8CF281219810}" presName="parentText" presStyleLbl="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A6D0CABD-251E-4B62-8D9E-F538450142AE}" type="pres">
      <dgm:prSet presAssocID="{2A383AE8-D51A-4864-97CD-8CF281219810}" presName="descendantText" presStyleLbl="align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542B2E21-3B11-48A6-BD49-89427C91DBD2}" type="pres">
      <dgm:prSet presAssocID="{A87C185C-8F99-445B-9741-85CD1E513811}" presName="sp" presStyleCnt="0"/>
      <dgm:spPr/>
    </dgm:pt>
    <dgm:pt modelId="{FAFF74A8-A87F-47EF-B63F-7A49E78290B8}" type="pres">
      <dgm:prSet presAssocID="{C107526E-28A2-46C8-9743-8E26167252AC}" presName="linNode" presStyleCnt="0"/>
      <dgm:spPr/>
    </dgm:pt>
    <dgm:pt modelId="{B36D50A1-432A-4FD0-ADAB-5AB5C0C28FA0}" type="pres">
      <dgm:prSet presAssocID="{C107526E-28A2-46C8-9743-8E26167252AC}" presName="parentText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82CA7F9-45CA-4838-A56E-8887813D23D4}" type="pres">
      <dgm:prSet presAssocID="{C107526E-28A2-46C8-9743-8E26167252AC}" presName="descendantText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1C07309-B3A2-4F34-9E6C-C79EA8AC62FF}" type="pres">
      <dgm:prSet presAssocID="{DFFE9667-5AA2-41D4-B742-6CB8AF389D22}" presName="sp" presStyleCnt="0"/>
      <dgm:spPr/>
    </dgm:pt>
    <dgm:pt modelId="{32B542E7-2B19-4C5C-9ED4-D16CF045B135}" type="pres">
      <dgm:prSet presAssocID="{2EB63C8E-A20B-4831-9C34-ABC8B4EB09A2}" presName="linNode" presStyleCnt="0"/>
      <dgm:spPr/>
    </dgm:pt>
    <dgm:pt modelId="{C9EBB302-C06A-4FEC-BD8E-775A4061090B}" type="pres">
      <dgm:prSet presAssocID="{2EB63C8E-A20B-4831-9C34-ABC8B4EB09A2}" presName="parentText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978F7CD-14DB-4134-935B-FDA6435E8949}" type="pres">
      <dgm:prSet presAssocID="{2EB63C8E-A20B-4831-9C34-ABC8B4EB09A2}" presName="descendantText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F8A71F4-2C6D-46DD-A583-7A2149E76EC7}" type="pres">
      <dgm:prSet presAssocID="{45B7D7D1-FC96-4DE4-8C49-9362869C8349}" presName="sp" presStyleCnt="0"/>
      <dgm:spPr/>
    </dgm:pt>
    <dgm:pt modelId="{7749A9FF-93F3-482E-B29A-85792E2B1B95}" type="pres">
      <dgm:prSet presAssocID="{71BF9A67-558D-4629-990E-18DEA7DCC4B4}" presName="linNode" presStyleCnt="0"/>
      <dgm:spPr/>
    </dgm:pt>
    <dgm:pt modelId="{447B6F8B-25DE-48F4-ADAA-5B04F78A498C}" type="pres">
      <dgm:prSet presAssocID="{71BF9A67-558D-4629-990E-18DEA7DCC4B4}" presName="parentText" presStyleLbl="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0DEE496-FA1E-48F9-B2AB-248BA20B4141}" type="pres">
      <dgm:prSet presAssocID="{71BF9A67-558D-4629-990E-18DEA7DCC4B4}" presName="descendantText" presStyleLbl="align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E5DE3E8-9813-4D47-8E66-B81D1CA6E2DF}" type="pres">
      <dgm:prSet presAssocID="{54AAC505-7DE1-4C74-A0FB-A17156A35160}" presName="sp" presStyleCnt="0"/>
      <dgm:spPr/>
    </dgm:pt>
    <dgm:pt modelId="{95795257-A36B-4B37-83EF-48E28D596E6B}" type="pres">
      <dgm:prSet presAssocID="{85517E55-5B6E-4DA9-BB25-CF0C135824BE}" presName="linNode" presStyleCnt="0"/>
      <dgm:spPr/>
    </dgm:pt>
    <dgm:pt modelId="{D65CF812-CA52-4E0E-BF5F-B7FF31275E9B}" type="pres">
      <dgm:prSet presAssocID="{85517E55-5B6E-4DA9-BB25-CF0C135824BE}" presName="parentText" presStyleLbl="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A3077213-89AB-4503-AAD6-56E6A2743181}" type="pres">
      <dgm:prSet presAssocID="{85517E55-5B6E-4DA9-BB25-CF0C135824BE}" presName="descendantText" presStyleLbl="align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0D131BE5-2408-C340-BB0C-E5E653F12E55}" type="presOf" srcId="{C107526E-28A2-46C8-9743-8E26167252AC}" destId="{B36D50A1-432A-4FD0-ADAB-5AB5C0C28FA0}" srcOrd="0" destOrd="0" presId="urn:microsoft.com/office/officeart/2005/8/layout/vList5"/>
    <dgm:cxn modelId="{1995A562-131F-274E-9155-ABBF7A7B2E62}" type="presOf" srcId="{25AB5E25-963A-4CE9-9AEA-45A48A4331D2}" destId="{70DEE496-FA1E-48F9-B2AB-248BA20B4141}" srcOrd="0" destOrd="0" presId="urn:microsoft.com/office/officeart/2005/8/layout/vList5"/>
    <dgm:cxn modelId="{B32744D4-64C3-4CDE-AA6E-30D5EFF9C46E}" srcId="{71BF9A67-558D-4629-990E-18DEA7DCC4B4}" destId="{6EE55400-2E0D-4FF8-ADD4-9CA3B17BBA7B}" srcOrd="1" destOrd="0" parTransId="{85F0F357-0513-4F44-A74A-B64E081A034F}" sibTransId="{A05FBD93-5073-4ED8-8465-DA4467E01EE6}"/>
    <dgm:cxn modelId="{5A3B2C1C-41FA-49A6-968D-FFCD9A50CD59}" srcId="{40E28B1D-73F8-4C56-BBD0-35011C99B1D4}" destId="{C107526E-28A2-46C8-9743-8E26167252AC}" srcOrd="1" destOrd="0" parTransId="{7C7F5C6D-94D4-43E2-A053-233B51B9BCB8}" sibTransId="{DFFE9667-5AA2-41D4-B742-6CB8AF389D22}"/>
    <dgm:cxn modelId="{0765377D-555D-104D-AFC2-C58D8EDEA76A}" type="presOf" srcId="{375D51A4-EB84-4905-B0A9-AB0BAC710072}" destId="{D978F7CD-14DB-4134-935B-FDA6435E8949}" srcOrd="0" destOrd="1" presId="urn:microsoft.com/office/officeart/2005/8/layout/vList5"/>
    <dgm:cxn modelId="{3C75C1E6-9225-0D43-A582-FAED83E6F4B8}" type="presOf" srcId="{5EFD0AA9-F8F5-4353-B51A-06CB2B6CE8DE}" destId="{D978F7CD-14DB-4134-935B-FDA6435E8949}" srcOrd="0" destOrd="0" presId="urn:microsoft.com/office/officeart/2005/8/layout/vList5"/>
    <dgm:cxn modelId="{2F24946D-D94E-4B87-ACD6-BF8FF074087B}" srcId="{85517E55-5B6E-4DA9-BB25-CF0C135824BE}" destId="{4C91F030-4923-46A0-A3B9-385DB3B5DFD4}" srcOrd="0" destOrd="0" parTransId="{022982FA-5335-4F26-A9C4-CCFEF2B3D95C}" sibTransId="{8E6610ED-222D-487D-B01F-F0318CC0FED0}"/>
    <dgm:cxn modelId="{247F612A-E583-654B-B3B4-E3946E91BDB6}" type="presOf" srcId="{CA750011-1434-439B-8F71-C7A16538C7A2}" destId="{A6D0CABD-251E-4B62-8D9E-F538450142AE}" srcOrd="0" destOrd="1" presId="urn:microsoft.com/office/officeart/2005/8/layout/vList5"/>
    <dgm:cxn modelId="{36C3E9BC-A84B-694D-9C22-185084BBEBC2}" type="presOf" srcId="{4FAD6031-12E0-4205-95B2-900C69680FDC}" destId="{D82CA7F9-45CA-4838-A56E-8887813D23D4}" srcOrd="0" destOrd="1" presId="urn:microsoft.com/office/officeart/2005/8/layout/vList5"/>
    <dgm:cxn modelId="{E7793B70-EB17-4F19-B922-178B62B56621}" srcId="{40E28B1D-73F8-4C56-BBD0-35011C99B1D4}" destId="{71BF9A67-558D-4629-990E-18DEA7DCC4B4}" srcOrd="3" destOrd="0" parTransId="{49E16011-E30B-44B8-AA05-93E59E8F3E9D}" sibTransId="{54AAC505-7DE1-4C74-A0FB-A17156A35160}"/>
    <dgm:cxn modelId="{9B5E69D1-3B47-0044-98B0-14DC0A604037}" type="presOf" srcId="{6EE55400-2E0D-4FF8-ADD4-9CA3B17BBA7B}" destId="{70DEE496-FA1E-48F9-B2AB-248BA20B4141}" srcOrd="0" destOrd="1" presId="urn:microsoft.com/office/officeart/2005/8/layout/vList5"/>
    <dgm:cxn modelId="{E4777D98-DCF2-2846-A859-40D3BB955E56}" type="presOf" srcId="{1F7B2909-A3A3-4D5D-9F1F-89E3AC4BD045}" destId="{D82CA7F9-45CA-4838-A56E-8887813D23D4}" srcOrd="0" destOrd="0" presId="urn:microsoft.com/office/officeart/2005/8/layout/vList5"/>
    <dgm:cxn modelId="{B95281AB-9FFE-4E47-81B0-3160C2724B2C}" type="presOf" srcId="{DC78533E-BE14-4431-8B28-05A3C744DF7A}" destId="{D82CA7F9-45CA-4838-A56E-8887813D23D4}" srcOrd="0" destOrd="2" presId="urn:microsoft.com/office/officeart/2005/8/layout/vList5"/>
    <dgm:cxn modelId="{33BDCDED-D5B3-6F4B-942D-62235E6D0257}" type="presOf" srcId="{4C91F030-4923-46A0-A3B9-385DB3B5DFD4}" destId="{A3077213-89AB-4503-AAD6-56E6A2743181}" srcOrd="0" destOrd="0" presId="urn:microsoft.com/office/officeart/2005/8/layout/vList5"/>
    <dgm:cxn modelId="{ADE0523A-F484-8845-ABF2-43C241F054F5}" type="presOf" srcId="{40E28B1D-73F8-4C56-BBD0-35011C99B1D4}" destId="{8E305A77-7E21-44AF-A6F2-5A99CBC6A711}" srcOrd="0" destOrd="0" presId="urn:microsoft.com/office/officeart/2005/8/layout/vList5"/>
    <dgm:cxn modelId="{4AEEACFF-42ED-7B41-8874-4868A8AECAB2}" type="presOf" srcId="{2EB63C8E-A20B-4831-9C34-ABC8B4EB09A2}" destId="{C9EBB302-C06A-4FEC-BD8E-775A4061090B}" srcOrd="0" destOrd="0" presId="urn:microsoft.com/office/officeart/2005/8/layout/vList5"/>
    <dgm:cxn modelId="{4BAB7A40-2D2C-4639-96E2-6C91C942F21B}" srcId="{2EB63C8E-A20B-4831-9C34-ABC8B4EB09A2}" destId="{375D51A4-EB84-4905-B0A9-AB0BAC710072}" srcOrd="1" destOrd="0" parTransId="{70935E67-424E-4A24-A1FB-4C10D23CDD20}" sibTransId="{76F59A91-BBDF-40C6-B7BE-CF929CC9EFA7}"/>
    <dgm:cxn modelId="{9A4EC3DC-A41E-D74D-9824-84188890A22C}" type="presOf" srcId="{85517E55-5B6E-4DA9-BB25-CF0C135824BE}" destId="{D65CF812-CA52-4E0E-BF5F-B7FF31275E9B}" srcOrd="0" destOrd="0" presId="urn:microsoft.com/office/officeart/2005/8/layout/vList5"/>
    <dgm:cxn modelId="{60D1E189-A7B6-7F41-9C87-8E611315822F}" type="presOf" srcId="{2A383AE8-D51A-4864-97CD-8CF281219810}" destId="{CC58986B-6E70-43CB-8D2B-BE2F622E1EDF}" srcOrd="0" destOrd="0" presId="urn:microsoft.com/office/officeart/2005/8/layout/vList5"/>
    <dgm:cxn modelId="{4C41D383-B534-6045-9ECE-6A9658467AE5}" type="presOf" srcId="{71BF9A67-558D-4629-990E-18DEA7DCC4B4}" destId="{447B6F8B-25DE-48F4-ADAA-5B04F78A498C}" srcOrd="0" destOrd="0" presId="urn:microsoft.com/office/officeart/2005/8/layout/vList5"/>
    <dgm:cxn modelId="{BDA76F7F-7BF4-4797-B5BC-0B1A561A81F9}" srcId="{40E28B1D-73F8-4C56-BBD0-35011C99B1D4}" destId="{2A383AE8-D51A-4864-97CD-8CF281219810}" srcOrd="0" destOrd="0" parTransId="{5A7454E9-B1CC-415F-8646-29E6A28DF412}" sibTransId="{A87C185C-8F99-445B-9741-85CD1E513811}"/>
    <dgm:cxn modelId="{03352064-9E8E-4DD1-9C1A-D835BACE8B92}" srcId="{2A383AE8-D51A-4864-97CD-8CF281219810}" destId="{7B6BA923-B60B-4A7B-872A-A5CE4890ECFA}" srcOrd="0" destOrd="0" parTransId="{62613F56-2065-4D3A-A160-6EECD4E243F8}" sibTransId="{FC269D7D-D5E7-4FCE-8156-8E21D23EB89B}"/>
    <dgm:cxn modelId="{EAD66D13-89EA-4343-9EBF-038BBB0A3924}" srcId="{40E28B1D-73F8-4C56-BBD0-35011C99B1D4}" destId="{85517E55-5B6E-4DA9-BB25-CF0C135824BE}" srcOrd="4" destOrd="0" parTransId="{01DAB768-EFD7-4B95-B6CD-9557001CA171}" sibTransId="{4A0C5BCA-46FA-4C2E-842D-46B0850AB8F0}"/>
    <dgm:cxn modelId="{8B49C571-AC8E-410E-84B9-B754998F8CC1}" srcId="{40E28B1D-73F8-4C56-BBD0-35011C99B1D4}" destId="{2EB63C8E-A20B-4831-9C34-ABC8B4EB09A2}" srcOrd="2" destOrd="0" parTransId="{87BDC4A8-D3D2-4C8A-BA22-A72477D06E07}" sibTransId="{45B7D7D1-FC96-4DE4-8C49-9362869C8349}"/>
    <dgm:cxn modelId="{0BB39E5E-DF05-421B-A681-AC4B79D50EA7}" srcId="{C107526E-28A2-46C8-9743-8E26167252AC}" destId="{DC78533E-BE14-4431-8B28-05A3C744DF7A}" srcOrd="2" destOrd="0" parTransId="{393192FF-9F13-4180-A38E-9AA92D1312A2}" sibTransId="{294E1567-9178-4BB8-B3A0-FF1B03BB7131}"/>
    <dgm:cxn modelId="{44CACFA6-830F-4A85-BEB6-29B81F82ECDF}" srcId="{2EB63C8E-A20B-4831-9C34-ABC8B4EB09A2}" destId="{5EFD0AA9-F8F5-4353-B51A-06CB2B6CE8DE}" srcOrd="0" destOrd="0" parTransId="{C670C80C-8B6D-476E-8E8E-4B5AEBFBD708}" sibTransId="{7523A860-DB8A-495A-BF48-4182FF66696B}"/>
    <dgm:cxn modelId="{321EE80C-ACF0-1C44-B2BB-93AC43358BF7}" type="presOf" srcId="{7B6BA923-B60B-4A7B-872A-A5CE4890ECFA}" destId="{A6D0CABD-251E-4B62-8D9E-F538450142AE}" srcOrd="0" destOrd="0" presId="urn:microsoft.com/office/officeart/2005/8/layout/vList5"/>
    <dgm:cxn modelId="{B3752556-3829-40FE-AEA8-44AC94F678D2}" srcId="{C107526E-28A2-46C8-9743-8E26167252AC}" destId="{1F7B2909-A3A3-4D5D-9F1F-89E3AC4BD045}" srcOrd="0" destOrd="0" parTransId="{73F23393-2AEB-4CA7-A367-E2704A05162C}" sibTransId="{1A10B772-BEE6-40F0-846C-3D33920E56A8}"/>
    <dgm:cxn modelId="{EC131E4A-7A33-4AA6-8254-71260AC80F81}" srcId="{C107526E-28A2-46C8-9743-8E26167252AC}" destId="{4FAD6031-12E0-4205-95B2-900C69680FDC}" srcOrd="1" destOrd="0" parTransId="{7A49351D-9DEE-45DE-A4A0-C1B991E94445}" sibTransId="{61AF077A-B023-4F87-8F80-2B27F7324904}"/>
    <dgm:cxn modelId="{AF94F31E-3DB0-4A48-9F07-F0D63F875137}" srcId="{71BF9A67-558D-4629-990E-18DEA7DCC4B4}" destId="{25AB5E25-963A-4CE9-9AEA-45A48A4331D2}" srcOrd="0" destOrd="0" parTransId="{1968427A-BA3E-4BF9-9BF7-181F48B00C44}" sibTransId="{BD4B2D45-847E-4502-92F3-D5908B91DF5A}"/>
    <dgm:cxn modelId="{F4E32AB6-1E38-49D1-A754-0C2689EC68B9}" srcId="{2A383AE8-D51A-4864-97CD-8CF281219810}" destId="{CA750011-1434-439B-8F71-C7A16538C7A2}" srcOrd="1" destOrd="0" parTransId="{37A1F58B-1B3E-4582-906C-D4F7FC028C51}" sibTransId="{D10A9E3D-758D-43B1-B9D5-5FD3AE64AD50}"/>
    <dgm:cxn modelId="{4123C6D0-C60C-424D-B9E9-AA24F78BA8D4}" type="presParOf" srcId="{8E305A77-7E21-44AF-A6F2-5A99CBC6A711}" destId="{EF040BB5-061F-46D5-894E-2BB170138150}" srcOrd="0" destOrd="0" presId="urn:microsoft.com/office/officeart/2005/8/layout/vList5"/>
    <dgm:cxn modelId="{3B4D0A4E-36F2-F146-BE71-6FBB22843CD8}" type="presParOf" srcId="{EF040BB5-061F-46D5-894E-2BB170138150}" destId="{CC58986B-6E70-43CB-8D2B-BE2F622E1EDF}" srcOrd="0" destOrd="0" presId="urn:microsoft.com/office/officeart/2005/8/layout/vList5"/>
    <dgm:cxn modelId="{DE0CAB13-36F5-F948-94FE-9A4E724B641D}" type="presParOf" srcId="{EF040BB5-061F-46D5-894E-2BB170138150}" destId="{A6D0CABD-251E-4B62-8D9E-F538450142AE}" srcOrd="1" destOrd="0" presId="urn:microsoft.com/office/officeart/2005/8/layout/vList5"/>
    <dgm:cxn modelId="{25F807B7-3819-F64F-BC89-B120DFBE0B40}" type="presParOf" srcId="{8E305A77-7E21-44AF-A6F2-5A99CBC6A711}" destId="{542B2E21-3B11-48A6-BD49-89427C91DBD2}" srcOrd="1" destOrd="0" presId="urn:microsoft.com/office/officeart/2005/8/layout/vList5"/>
    <dgm:cxn modelId="{463E2D1F-F3C1-D745-9276-759DFB3E7055}" type="presParOf" srcId="{8E305A77-7E21-44AF-A6F2-5A99CBC6A711}" destId="{FAFF74A8-A87F-47EF-B63F-7A49E78290B8}" srcOrd="2" destOrd="0" presId="urn:microsoft.com/office/officeart/2005/8/layout/vList5"/>
    <dgm:cxn modelId="{3EF051AF-2BBA-1746-9469-AEE3B0AD8E80}" type="presParOf" srcId="{FAFF74A8-A87F-47EF-B63F-7A49E78290B8}" destId="{B36D50A1-432A-4FD0-ADAB-5AB5C0C28FA0}" srcOrd="0" destOrd="0" presId="urn:microsoft.com/office/officeart/2005/8/layout/vList5"/>
    <dgm:cxn modelId="{8BE72921-6F7D-B549-AA94-72BA7EAF0FE1}" type="presParOf" srcId="{FAFF74A8-A87F-47EF-B63F-7A49E78290B8}" destId="{D82CA7F9-45CA-4838-A56E-8887813D23D4}" srcOrd="1" destOrd="0" presId="urn:microsoft.com/office/officeart/2005/8/layout/vList5"/>
    <dgm:cxn modelId="{EFFAC7B1-DB10-2347-A683-7EBC4DED9ED3}" type="presParOf" srcId="{8E305A77-7E21-44AF-A6F2-5A99CBC6A711}" destId="{71C07309-B3A2-4F34-9E6C-C79EA8AC62FF}" srcOrd="3" destOrd="0" presId="urn:microsoft.com/office/officeart/2005/8/layout/vList5"/>
    <dgm:cxn modelId="{CA170CE8-47EC-AC47-8CAF-960536AE2769}" type="presParOf" srcId="{8E305A77-7E21-44AF-A6F2-5A99CBC6A711}" destId="{32B542E7-2B19-4C5C-9ED4-D16CF045B135}" srcOrd="4" destOrd="0" presId="urn:microsoft.com/office/officeart/2005/8/layout/vList5"/>
    <dgm:cxn modelId="{1CE5FE01-A60C-9441-B207-75FBF14AD5C0}" type="presParOf" srcId="{32B542E7-2B19-4C5C-9ED4-D16CF045B135}" destId="{C9EBB302-C06A-4FEC-BD8E-775A4061090B}" srcOrd="0" destOrd="0" presId="urn:microsoft.com/office/officeart/2005/8/layout/vList5"/>
    <dgm:cxn modelId="{4CF85AFE-DD0E-C54C-80D6-8F5F62A1506F}" type="presParOf" srcId="{32B542E7-2B19-4C5C-9ED4-D16CF045B135}" destId="{D978F7CD-14DB-4134-935B-FDA6435E8949}" srcOrd="1" destOrd="0" presId="urn:microsoft.com/office/officeart/2005/8/layout/vList5"/>
    <dgm:cxn modelId="{4B95DD37-004E-FB40-92F3-E91785A59189}" type="presParOf" srcId="{8E305A77-7E21-44AF-A6F2-5A99CBC6A711}" destId="{7F8A71F4-2C6D-46DD-A583-7A2149E76EC7}" srcOrd="5" destOrd="0" presId="urn:microsoft.com/office/officeart/2005/8/layout/vList5"/>
    <dgm:cxn modelId="{FC90F5EC-9B56-924D-AE7E-EB89FFCAD635}" type="presParOf" srcId="{8E305A77-7E21-44AF-A6F2-5A99CBC6A711}" destId="{7749A9FF-93F3-482E-B29A-85792E2B1B95}" srcOrd="6" destOrd="0" presId="urn:microsoft.com/office/officeart/2005/8/layout/vList5"/>
    <dgm:cxn modelId="{730CC767-9BAC-3644-8B62-602ED9B3EBDE}" type="presParOf" srcId="{7749A9FF-93F3-482E-B29A-85792E2B1B95}" destId="{447B6F8B-25DE-48F4-ADAA-5B04F78A498C}" srcOrd="0" destOrd="0" presId="urn:microsoft.com/office/officeart/2005/8/layout/vList5"/>
    <dgm:cxn modelId="{6CC69DB5-8A48-7C4C-9800-71D12A3824D1}" type="presParOf" srcId="{7749A9FF-93F3-482E-B29A-85792E2B1B95}" destId="{70DEE496-FA1E-48F9-B2AB-248BA20B4141}" srcOrd="1" destOrd="0" presId="urn:microsoft.com/office/officeart/2005/8/layout/vList5"/>
    <dgm:cxn modelId="{EFA7B1B4-3704-B74A-9890-B3D383A98864}" type="presParOf" srcId="{8E305A77-7E21-44AF-A6F2-5A99CBC6A711}" destId="{6E5DE3E8-9813-4D47-8E66-B81D1CA6E2DF}" srcOrd="7" destOrd="0" presId="urn:microsoft.com/office/officeart/2005/8/layout/vList5"/>
    <dgm:cxn modelId="{317B6146-E38D-E346-9CF6-24D9943D989C}" type="presParOf" srcId="{8E305A77-7E21-44AF-A6F2-5A99CBC6A711}" destId="{95795257-A36B-4B37-83EF-48E28D596E6B}" srcOrd="8" destOrd="0" presId="urn:microsoft.com/office/officeart/2005/8/layout/vList5"/>
    <dgm:cxn modelId="{3A782F6C-E48F-EF4F-A0D6-6A4FFA0F83D9}" type="presParOf" srcId="{95795257-A36B-4B37-83EF-48E28D596E6B}" destId="{D65CF812-CA52-4E0E-BF5F-B7FF31275E9B}" srcOrd="0" destOrd="0" presId="urn:microsoft.com/office/officeart/2005/8/layout/vList5"/>
    <dgm:cxn modelId="{6D3A79E4-3A39-7340-9344-66079F084F08}" type="presParOf" srcId="{95795257-A36B-4B37-83EF-48E28D596E6B}" destId="{A3077213-89AB-4503-AAD6-56E6A274318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D0CABD-251E-4B62-8D9E-F538450142AE}">
      <dsp:nvSpPr>
        <dsp:cNvPr id="0" name=""/>
        <dsp:cNvSpPr/>
      </dsp:nvSpPr>
      <dsp:spPr>
        <a:xfrm rot="5400000">
          <a:off x="4617552" y="-1877351"/>
          <a:ext cx="753033" cy="470030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smtClean="0"/>
            <a:t>Quality trimming (Q20) with Trimmomatic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smtClean="0"/>
            <a:t>Adapter removal</a:t>
          </a:r>
          <a:endParaRPr lang="en-GB" sz="1400" kern="1200" dirty="0"/>
        </a:p>
      </dsp:txBody>
      <dsp:txXfrm rot="-5400000">
        <a:off x="2643919" y="133042"/>
        <a:ext cx="4663540" cy="679513"/>
      </dsp:txXfrm>
    </dsp:sp>
    <dsp:sp modelId="{CC58986B-6E70-43CB-8D2B-BE2F622E1EDF}">
      <dsp:nvSpPr>
        <dsp:cNvPr id="0" name=""/>
        <dsp:cNvSpPr/>
      </dsp:nvSpPr>
      <dsp:spPr>
        <a:xfrm>
          <a:off x="0" y="2152"/>
          <a:ext cx="2643918" cy="941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Read </a:t>
          </a:r>
          <a:r>
            <a:rPr lang="en-GB" sz="2600" kern="1200" dirty="0" err="1" smtClean="0"/>
            <a:t>preprocessing</a:t>
          </a:r>
          <a:endParaRPr lang="en-GB" sz="2600" kern="1200" dirty="0"/>
        </a:p>
      </dsp:txBody>
      <dsp:txXfrm>
        <a:off x="45950" y="48102"/>
        <a:ext cx="2552018" cy="849392"/>
      </dsp:txXfrm>
    </dsp:sp>
    <dsp:sp modelId="{D82CA7F9-45CA-4838-A56E-8887813D23D4}">
      <dsp:nvSpPr>
        <dsp:cNvPr id="0" name=""/>
        <dsp:cNvSpPr/>
      </dsp:nvSpPr>
      <dsp:spPr>
        <a:xfrm rot="5400000">
          <a:off x="4617552" y="-888994"/>
          <a:ext cx="753033" cy="470030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smtClean="0"/>
            <a:t>Bowtie2, Single best location only, max. sensitivity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smtClean="0"/>
            <a:t>1-3% mismatches allowed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smtClean="0"/>
            <a:t>Map by sample, then merge BAM files with </a:t>
          </a:r>
          <a:r>
            <a:rPr lang="en-GB" sz="1400" kern="1200" dirty="0" err="1" smtClean="0"/>
            <a:t>samtools</a:t>
          </a:r>
          <a:endParaRPr lang="en-GB" sz="1400" kern="1200" dirty="0"/>
        </a:p>
      </dsp:txBody>
      <dsp:txXfrm rot="-5400000">
        <a:off x="2643919" y="1121399"/>
        <a:ext cx="4663540" cy="679513"/>
      </dsp:txXfrm>
    </dsp:sp>
    <dsp:sp modelId="{B36D50A1-432A-4FD0-ADAB-5AB5C0C28FA0}">
      <dsp:nvSpPr>
        <dsp:cNvPr id="0" name=""/>
        <dsp:cNvSpPr/>
      </dsp:nvSpPr>
      <dsp:spPr>
        <a:xfrm>
          <a:off x="0" y="990509"/>
          <a:ext cx="2643918" cy="941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Read mapping </a:t>
          </a:r>
          <a:endParaRPr lang="en-GB" sz="2600" kern="1200" dirty="0"/>
        </a:p>
      </dsp:txBody>
      <dsp:txXfrm>
        <a:off x="45950" y="1036459"/>
        <a:ext cx="2552018" cy="849392"/>
      </dsp:txXfrm>
    </dsp:sp>
    <dsp:sp modelId="{D978F7CD-14DB-4134-935B-FDA6435E8949}">
      <dsp:nvSpPr>
        <dsp:cNvPr id="0" name=""/>
        <dsp:cNvSpPr/>
      </dsp:nvSpPr>
      <dsp:spPr>
        <a:xfrm rot="5400000">
          <a:off x="4617552" y="99362"/>
          <a:ext cx="753033" cy="470030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smtClean="0"/>
            <a:t>Freebayes</a:t>
          </a:r>
          <a:endParaRPr lang="en-GB" sz="14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 smtClean="0"/>
            <a:t>--no-population-priors , --min-alternate-count 5 , --min-alternate-total 5 , --min-alternate-fraction 0.9, --min-mapping-quality 20, --min-base-quality 20, no secondary alignments</a:t>
          </a:r>
          <a:endParaRPr lang="en-GB" sz="1200" kern="1200" dirty="0"/>
        </a:p>
      </dsp:txBody>
      <dsp:txXfrm rot="-5400000">
        <a:off x="2643919" y="2109755"/>
        <a:ext cx="4663540" cy="679513"/>
      </dsp:txXfrm>
    </dsp:sp>
    <dsp:sp modelId="{C9EBB302-C06A-4FEC-BD8E-775A4061090B}">
      <dsp:nvSpPr>
        <dsp:cNvPr id="0" name=""/>
        <dsp:cNvSpPr/>
      </dsp:nvSpPr>
      <dsp:spPr>
        <a:xfrm>
          <a:off x="0" y="1978866"/>
          <a:ext cx="2643918" cy="941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Variant Discovery </a:t>
          </a:r>
          <a:endParaRPr lang="en-GB" sz="2600" kern="1200" dirty="0"/>
        </a:p>
      </dsp:txBody>
      <dsp:txXfrm>
        <a:off x="45950" y="2024816"/>
        <a:ext cx="2552018" cy="849392"/>
      </dsp:txXfrm>
    </dsp:sp>
    <dsp:sp modelId="{70DEE496-FA1E-48F9-B2AB-248BA20B4141}">
      <dsp:nvSpPr>
        <dsp:cNvPr id="0" name=""/>
        <dsp:cNvSpPr/>
      </dsp:nvSpPr>
      <dsp:spPr>
        <a:xfrm rot="5400000">
          <a:off x="4617552" y="1087719"/>
          <a:ext cx="753033" cy="470030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smtClean="0"/>
            <a:t>heterozygosity, QUAL, </a:t>
          </a:r>
          <a:r>
            <a:rPr lang="en-GB" sz="1400" kern="1200" dirty="0" err="1" smtClean="0"/>
            <a:t>biallelic</a:t>
          </a:r>
          <a:r>
            <a:rPr lang="en-GB" sz="1400" kern="1200" dirty="0" smtClean="0"/>
            <a:t> SNPS only, systematic sequencing error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smtClean="0"/>
            <a:t>subtraction of background SNPs (where appropriate)</a:t>
          </a:r>
          <a:endParaRPr lang="en-GB" sz="1400" kern="1200" dirty="0"/>
        </a:p>
      </dsp:txBody>
      <dsp:txXfrm rot="-5400000">
        <a:off x="2643919" y="3098112"/>
        <a:ext cx="4663540" cy="679513"/>
      </dsp:txXfrm>
    </dsp:sp>
    <dsp:sp modelId="{447B6F8B-25DE-48F4-ADAA-5B04F78A498C}">
      <dsp:nvSpPr>
        <dsp:cNvPr id="0" name=""/>
        <dsp:cNvSpPr/>
      </dsp:nvSpPr>
      <dsp:spPr>
        <a:xfrm>
          <a:off x="0" y="2967223"/>
          <a:ext cx="2643918" cy="941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Variant Filtering</a:t>
          </a:r>
          <a:endParaRPr lang="en-GB" sz="2600" kern="1200" dirty="0"/>
        </a:p>
      </dsp:txBody>
      <dsp:txXfrm>
        <a:off x="45950" y="3013173"/>
        <a:ext cx="2552018" cy="849392"/>
      </dsp:txXfrm>
    </dsp:sp>
    <dsp:sp modelId="{A3077213-89AB-4503-AAD6-56E6A2743181}">
      <dsp:nvSpPr>
        <dsp:cNvPr id="0" name=""/>
        <dsp:cNvSpPr/>
      </dsp:nvSpPr>
      <dsp:spPr>
        <a:xfrm rot="5400000">
          <a:off x="4617552" y="2076075"/>
          <a:ext cx="753033" cy="470030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smtClean="0"/>
            <a:t>where possible – requires benchmark data</a:t>
          </a:r>
          <a:endParaRPr lang="en-GB" sz="1400" kern="1200" dirty="0"/>
        </a:p>
      </dsp:txBody>
      <dsp:txXfrm rot="-5400000">
        <a:off x="2643919" y="4086468"/>
        <a:ext cx="4663540" cy="679513"/>
      </dsp:txXfrm>
    </dsp:sp>
    <dsp:sp modelId="{D65CF812-CA52-4E0E-BF5F-B7FF31275E9B}">
      <dsp:nvSpPr>
        <dsp:cNvPr id="0" name=""/>
        <dsp:cNvSpPr/>
      </dsp:nvSpPr>
      <dsp:spPr>
        <a:xfrm>
          <a:off x="0" y="3955579"/>
          <a:ext cx="2643918" cy="941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dirty="0" smtClean="0"/>
            <a:t>Validation</a:t>
          </a:r>
          <a:endParaRPr lang="en-GB" sz="2600" kern="1200" dirty="0"/>
        </a:p>
      </dsp:txBody>
      <dsp:txXfrm>
        <a:off x="45950" y="4001529"/>
        <a:ext cx="2552018" cy="8493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1516D-0A35-8941-AB27-9AE82A3D71FE}" type="datetimeFigureOut">
              <a:rPr lang="en-US" smtClean="0"/>
              <a:t>2/18/17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53D59F-2F29-834D-8863-17FD09A76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8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53D59F-2F29-834D-8863-17FD09A763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886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386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36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08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- Design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61" y="0"/>
            <a:ext cx="12215661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719403" y="1268315"/>
            <a:ext cx="8064896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9403" y="2636467"/>
            <a:ext cx="5664629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719403" y="3788596"/>
            <a:ext cx="5664629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719403" y="4149080"/>
            <a:ext cx="5664629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891" y="5299052"/>
            <a:ext cx="3022432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15" y="6185026"/>
            <a:ext cx="2400264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295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406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28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851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635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70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9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03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03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4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9DA11C7-4E2F-E14F-8905-12CA2534705A}" type="datetimeFigureOut">
              <a:rPr lang="en-US" smtClean="0"/>
              <a:t>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49B0C44-C96B-4A49-B09C-8A9BAEE05DA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47793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amtools.sourceforge.net/samtools.shtml" TargetMode="External"/><Relationship Id="rId4" Type="http://schemas.openxmlformats.org/officeDocument/2006/relationships/hyperlink" Target="https://github.com/ekg/freebayes" TargetMode="External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Relationship Id="rId9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broadinstitute.org/gsa/wiki/index.php/The_Genome_Analysis_Toolkit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SNP CALLING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From BAM to VCF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JOSE DE VEGA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err="1" smtClean="0"/>
              <a:t>jose.devega@earlham.ac.uk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633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FASTQ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7646" y="3194744"/>
            <a:ext cx="7064022" cy="3225800"/>
          </a:xfrm>
          <a:ln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@HWI-ST790:234:D0W8BACXX:1:1101:1792:2000 1:N:0:GCCAA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Courier New"/>
                <a:cs typeface="Courier New"/>
              </a:rPr>
              <a:t>ACNATTAACAACCTTGGTGTTCAGCATGAGAACTTATCTGCAGCTGAGTCTCGTATCCGTGACG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+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CC#4ADDFHHHHHIIIIEGHIIIIIIIIIIGIIIIIIIIIIIIIIIIIDGHHIDHHIII6@FGI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@HWI-ST790:234:D0W8BACXX:1:1101:2592:1999 1:N:0:GCCAA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CTNGAATGCAGGTAGAATACATCTCCCGGATAAGCCTCGCGGCCCCCGGGGCGGGGGGGGAGAG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+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:=#44AA?:&lt;DFFE&gt;FED?3A&lt;EHH&gt;FIF?ADGCGBA?D#########################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@HWI-ST790:234:D0W8BACXX:1:1101:4221:1999 1:N:0:GCCAA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GGNAAATACGAAAGATAAGCTACGCAAGAAACGAAGGATTACTGCGAAAGGCTGCGATGCGGCA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+</a:t>
            </a:r>
          </a:p>
          <a:p>
            <a:pPr marL="0" indent="0">
              <a:buNone/>
            </a:pPr>
            <a:r>
              <a:rPr lang="en-US" sz="1400" dirty="0">
                <a:latin typeface="Courier New"/>
                <a:cs typeface="Courier New"/>
              </a:rPr>
              <a:t>@@#4=BDDFDFHDIIBGIHHHIGGIIIBHHIF=ABB@?B&lt;DE@BF&lt;FHH@@EHACD&lt;B3=8@:B</a:t>
            </a:r>
          </a:p>
        </p:txBody>
      </p:sp>
      <p:sp>
        <p:nvSpPr>
          <p:cNvPr id="6" name="Rectangle 5"/>
          <p:cNvSpPr/>
          <p:nvPr/>
        </p:nvSpPr>
        <p:spPr>
          <a:xfrm>
            <a:off x="1721554" y="3159654"/>
            <a:ext cx="9090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2060"/>
                </a:solidFill>
              </a:rPr>
              <a:t>Read ID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36890" y="3396722"/>
            <a:ext cx="1096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2060"/>
                </a:solidFill>
              </a:rPr>
              <a:t>Sequence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63887" y="3890609"/>
            <a:ext cx="859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2060"/>
                </a:solidFill>
              </a:rPr>
              <a:t>Quality</a:t>
            </a:r>
            <a:endParaRPr lang="en-US" dirty="0">
              <a:solidFill>
                <a:srgbClr val="002060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582333" y="4106321"/>
            <a:ext cx="790222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593622" y="3623721"/>
            <a:ext cx="790222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590800" y="3366899"/>
            <a:ext cx="790222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/>
          <p:cNvSpPr txBox="1">
            <a:spLocks/>
          </p:cNvSpPr>
          <p:nvPr/>
        </p:nvSpPr>
        <p:spPr>
          <a:xfrm>
            <a:off x="1981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4 lines per read</a:t>
            </a:r>
          </a:p>
          <a:p>
            <a:r>
              <a:rPr lang="en-US" dirty="0"/>
              <a:t>Stores sequence and quality</a:t>
            </a:r>
          </a:p>
        </p:txBody>
      </p:sp>
    </p:spTree>
    <p:extLst>
      <p:ext uri="{BB962C8B-B14F-4D97-AF65-F5344CB8AC3E}">
        <p14:creationId xmlns:p14="http://schemas.microsoft.com/office/powerpoint/2010/main" val="79009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Paired reads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952" y="1763888"/>
            <a:ext cx="2487049" cy="46213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4639" y="1411111"/>
            <a:ext cx="3286086" cy="503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80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894" y="106942"/>
            <a:ext cx="10515600" cy="68912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VCF file: Header and body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798" y="6200502"/>
            <a:ext cx="1574202" cy="6574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05" y="1012980"/>
            <a:ext cx="10649249" cy="540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284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894" y="106942"/>
            <a:ext cx="10515600" cy="68912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VCF file: Lines with “calls” in a position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500" y="2768600"/>
            <a:ext cx="3162300" cy="132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93" y="974098"/>
            <a:ext cx="9069593" cy="53879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798" y="6200502"/>
            <a:ext cx="1574202" cy="65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40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>
          <a:xfrm>
            <a:off x="1892301" y="401639"/>
            <a:ext cx="7070725" cy="655637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en-GB" dirty="0" smtClean="0">
                <a:solidFill>
                  <a:srgbClr val="FF0000"/>
                </a:solidFill>
                <a:ea typeface="+mj-ea"/>
              </a:rPr>
              <a:t>A “</a:t>
            </a:r>
            <a:r>
              <a:rPr lang="en-GB" smtClean="0">
                <a:solidFill>
                  <a:srgbClr val="FF0000"/>
                </a:solidFill>
                <a:ea typeface="+mj-ea"/>
              </a:rPr>
              <a:t>real” Pipeline</a:t>
            </a:r>
            <a:endParaRPr lang="en-GB" dirty="0" smtClean="0">
              <a:solidFill>
                <a:srgbClr val="FF0000"/>
              </a:solidFill>
              <a:ea typeface="+mj-ea"/>
            </a:endParaRPr>
          </a:p>
        </p:txBody>
      </p:sp>
      <p:graphicFrame>
        <p:nvGraphicFramePr>
          <p:cNvPr id="5" name="Diagram 4"/>
          <p:cNvGraphicFramePr/>
          <p:nvPr/>
        </p:nvGraphicFramePr>
        <p:xfrm>
          <a:off x="2047875" y="1292225"/>
          <a:ext cx="7344219" cy="4899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ight Arrow 1"/>
          <p:cNvSpPr/>
          <p:nvPr/>
        </p:nvSpPr>
        <p:spPr>
          <a:xfrm>
            <a:off x="1247887" y="3582296"/>
            <a:ext cx="644414" cy="355003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1247887" y="4616823"/>
            <a:ext cx="644414" cy="355003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160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494852" y="0"/>
            <a:ext cx="8896798" cy="655637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en-GB" dirty="0" smtClean="0">
                <a:solidFill>
                  <a:srgbClr val="FF0000"/>
                </a:solidFill>
                <a:ea typeface="+mj-ea"/>
              </a:rPr>
              <a:t>Some variant discovery discovery tools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494852" y="535793"/>
            <a:ext cx="10940526" cy="4794250"/>
          </a:xfrm>
        </p:spPr>
        <p:txBody>
          <a:bodyPr rtlCol="0">
            <a:normAutofit/>
          </a:bodyPr>
          <a:lstStyle/>
          <a:p>
            <a:pPr marL="395288" indent="-279400">
              <a:defRPr/>
            </a:pPr>
            <a:r>
              <a:rPr lang="en-GB" altLang="en-US" sz="1800" dirty="0" smtClean="0">
                <a:ea typeface="+mn-ea"/>
              </a:rPr>
              <a:t>GATK (</a:t>
            </a:r>
            <a:r>
              <a:rPr lang="en-GB" altLang="en-US" sz="1800" dirty="0" smtClean="0">
                <a:ea typeface="+mn-ea"/>
                <a:hlinkClick r:id="rId2"/>
              </a:rPr>
              <a:t>http://www.broadinstitute.org/gsa/wiki/index.php/The_Genome_Analysis_Toolkit</a:t>
            </a:r>
            <a:r>
              <a:rPr lang="en-GB" altLang="en-US" sz="1800" dirty="0" smtClean="0">
                <a:ea typeface="+mn-ea"/>
              </a:rPr>
              <a:t>)</a:t>
            </a:r>
          </a:p>
          <a:p>
            <a:pPr lvl="1">
              <a:buFont typeface="Wingdings" pitchFamily="2" charset="2"/>
              <a:buChar char=""/>
              <a:defRPr/>
            </a:pPr>
            <a:r>
              <a:rPr lang="en-GB" altLang="en-US" sz="1600" dirty="0" smtClean="0"/>
              <a:t>Focus in </a:t>
            </a:r>
            <a:r>
              <a:rPr lang="en-GB" altLang="en-US" sz="1600" dirty="0" smtClean="0">
                <a:ea typeface="+mn-ea"/>
              </a:rPr>
              <a:t>human genetics</a:t>
            </a:r>
          </a:p>
          <a:p>
            <a:pPr lvl="1">
              <a:buFont typeface="Wingdings" pitchFamily="2" charset="2"/>
              <a:buChar char=""/>
              <a:defRPr/>
            </a:pPr>
            <a:r>
              <a:rPr lang="en-GB" altLang="en-US" sz="1600" dirty="0" smtClean="0">
                <a:ea typeface="+mn-ea"/>
              </a:rPr>
              <a:t>Complex but accurate</a:t>
            </a:r>
          </a:p>
          <a:p>
            <a:pPr marL="395288" indent="-279400">
              <a:defRPr/>
            </a:pPr>
            <a:r>
              <a:rPr lang="en-GB" altLang="en-US" sz="1800" dirty="0" err="1" smtClean="0">
                <a:ea typeface="+mn-ea"/>
              </a:rPr>
              <a:t>samtools</a:t>
            </a:r>
            <a:r>
              <a:rPr lang="en-GB" altLang="en-US" sz="1800" dirty="0" smtClean="0">
                <a:ea typeface="+mn-ea"/>
              </a:rPr>
              <a:t> </a:t>
            </a:r>
            <a:r>
              <a:rPr lang="en-GB" altLang="en-US" sz="1800" dirty="0">
                <a:ea typeface="+mn-ea"/>
              </a:rPr>
              <a:t>(</a:t>
            </a:r>
            <a:r>
              <a:rPr lang="en-GB" altLang="en-US" sz="1800" dirty="0">
                <a:ea typeface="+mn-ea"/>
                <a:hlinkClick r:id="rId3"/>
              </a:rPr>
              <a:t>http://samtools.sourceforge.net/samtools.shtml</a:t>
            </a:r>
            <a:r>
              <a:rPr lang="en-GB" altLang="en-US" sz="1800" dirty="0" smtClean="0">
                <a:ea typeface="+mn-ea"/>
              </a:rPr>
              <a:t>)</a:t>
            </a:r>
          </a:p>
          <a:p>
            <a:pPr marL="851776" lvl="1">
              <a:buFont typeface="Wingdings" pitchFamily="2" charset="2"/>
              <a:buChar char=""/>
              <a:defRPr/>
            </a:pPr>
            <a:r>
              <a:rPr lang="en-GB" altLang="en-US" sz="1600" dirty="0" smtClean="0">
                <a:ea typeface="+mn-ea"/>
              </a:rPr>
              <a:t>fairly basic, little configurability</a:t>
            </a:r>
            <a:endParaRPr lang="en-GB" altLang="en-US" sz="1600" dirty="0">
              <a:ea typeface="+mn-ea"/>
            </a:endParaRPr>
          </a:p>
          <a:p>
            <a:pPr marL="395288" indent="-279400">
              <a:defRPr/>
            </a:pPr>
            <a:r>
              <a:rPr lang="en-GB" altLang="en-US" sz="1800" dirty="0" err="1" smtClean="0">
                <a:ea typeface="+mn-ea"/>
              </a:rPr>
              <a:t>FreeBayes</a:t>
            </a:r>
            <a:r>
              <a:rPr lang="en-GB" altLang="en-US" sz="1800" dirty="0" smtClean="0">
                <a:ea typeface="+mn-ea"/>
              </a:rPr>
              <a:t> </a:t>
            </a:r>
            <a:r>
              <a:rPr lang="en-GB" altLang="en-US" sz="1800" dirty="0">
                <a:ea typeface="+mn-ea"/>
              </a:rPr>
              <a:t>(</a:t>
            </a:r>
            <a:r>
              <a:rPr lang="en-GB" altLang="en-US" sz="1800" dirty="0">
                <a:ea typeface="+mn-ea"/>
                <a:hlinkClick r:id="rId4"/>
              </a:rPr>
              <a:t>https://github.com/ekg/freebayes</a:t>
            </a:r>
            <a:r>
              <a:rPr lang="en-GB" altLang="en-US" sz="1800" dirty="0">
                <a:ea typeface="+mn-ea"/>
              </a:rPr>
              <a:t>)</a:t>
            </a:r>
          </a:p>
          <a:p>
            <a:pPr lvl="1">
              <a:buFont typeface="Wingdings" pitchFamily="2" charset="2"/>
              <a:buChar char=""/>
              <a:defRPr/>
            </a:pPr>
            <a:r>
              <a:rPr lang="en-GB" altLang="en-US" sz="1600" dirty="0" smtClean="0">
                <a:ea typeface="+mn-ea"/>
              </a:rPr>
              <a:t>Can handle different ploidies and multiple samples</a:t>
            </a:r>
          </a:p>
          <a:p>
            <a:pPr lvl="1">
              <a:buFont typeface="Wingdings" pitchFamily="2" charset="2"/>
              <a:buChar char=""/>
              <a:defRPr/>
            </a:pPr>
            <a:r>
              <a:rPr lang="en-GB" altLang="en-US" sz="1600" dirty="0" smtClean="0"/>
              <a:t>A bit “black box”</a:t>
            </a:r>
            <a:endParaRPr lang="en-GB" altLang="en-US" sz="1800" dirty="0" smtClean="0">
              <a:ea typeface="+mn-ea"/>
            </a:endParaRPr>
          </a:p>
          <a:p>
            <a:pPr marL="395288" indent="-279400">
              <a:defRPr/>
            </a:pPr>
            <a:endParaRPr lang="en-GB" altLang="en-US" sz="1800" dirty="0" smtClean="0">
              <a:ea typeface="+mn-e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85" y="3227680"/>
            <a:ext cx="5402132" cy="11720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49" y="2135536"/>
            <a:ext cx="5229412" cy="14973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349" y="3714508"/>
            <a:ext cx="3222812" cy="30926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179" y="4464242"/>
            <a:ext cx="2564469" cy="22891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256" y="4504669"/>
            <a:ext cx="2297769" cy="230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15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1295400" y="-225912"/>
            <a:ext cx="10515600" cy="1325563"/>
          </a:xfrm>
        </p:spPr>
        <p:txBody>
          <a:bodyPr/>
          <a:lstStyle/>
          <a:p>
            <a:r>
              <a:rPr lang="en-GB" altLang="x-none">
                <a:solidFill>
                  <a:srgbClr val="FF0000"/>
                </a:solidFill>
              </a:rPr>
              <a:t>Filtering </a:t>
            </a:r>
            <a:r>
              <a:rPr lang="en-GB" altLang="x-none" smtClean="0">
                <a:solidFill>
                  <a:srgbClr val="FF0000"/>
                </a:solidFill>
              </a:rPr>
              <a:t>SNPs</a:t>
            </a:r>
            <a:endParaRPr lang="en-GB" altLang="x-none">
              <a:solidFill>
                <a:srgbClr val="FF0000"/>
              </a:solidFill>
            </a:endParaRP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>
          <a:xfrm>
            <a:off x="472440" y="739188"/>
            <a:ext cx="11338560" cy="4794250"/>
          </a:xfrm>
        </p:spPr>
        <p:txBody>
          <a:bodyPr>
            <a:noAutofit/>
          </a:bodyPr>
          <a:lstStyle/>
          <a:p>
            <a:pPr marL="395288" indent="-279400">
              <a:lnSpc>
                <a:spcPct val="80000"/>
              </a:lnSpc>
              <a:buFont typeface="Wingdings" charset="2"/>
              <a:buChar char=""/>
            </a:pPr>
            <a:r>
              <a:rPr lang="en-GB" altLang="x-none" sz="2000" dirty="0"/>
              <a:t>Objective: separate genuine variants from sequencing errors or bioinformatics artefacts</a:t>
            </a:r>
          </a:p>
          <a:p>
            <a:pPr marL="395288" indent="-279400">
              <a:lnSpc>
                <a:spcPct val="80000"/>
              </a:lnSpc>
              <a:buFont typeface="Wingdings" charset="2"/>
              <a:buChar char=""/>
            </a:pPr>
            <a:r>
              <a:rPr lang="en-GB" altLang="x-none" sz="2000" dirty="0"/>
              <a:t>Filtering parameters depend highly on your application!</a:t>
            </a:r>
          </a:p>
          <a:p>
            <a:pPr marL="395288" indent="-279400">
              <a:lnSpc>
                <a:spcPct val="80000"/>
              </a:lnSpc>
              <a:buFont typeface="Wingdings" charset="2"/>
              <a:buChar char=""/>
            </a:pPr>
            <a:r>
              <a:rPr lang="en-GB" altLang="x-none" sz="2000" dirty="0" smtClean="0"/>
              <a:t>Can </a:t>
            </a:r>
            <a:r>
              <a:rPr lang="en-GB" altLang="x-none" sz="2000" dirty="0"/>
              <a:t>be done during and/or after variant calling</a:t>
            </a:r>
          </a:p>
          <a:p>
            <a:pPr marL="395288" indent="-279400">
              <a:lnSpc>
                <a:spcPct val="80000"/>
              </a:lnSpc>
              <a:buFont typeface="Wingdings" charset="2"/>
              <a:buChar char=""/>
            </a:pPr>
            <a:r>
              <a:rPr lang="en-GB" altLang="x-none" sz="2000" dirty="0" smtClean="0"/>
              <a:t>Commonly </a:t>
            </a:r>
            <a:r>
              <a:rPr lang="en-GB" altLang="x-none" sz="2000" dirty="0"/>
              <a:t>used filters:</a:t>
            </a:r>
          </a:p>
          <a:p>
            <a:pPr marL="850900" lvl="1">
              <a:lnSpc>
                <a:spcPct val="80000"/>
              </a:lnSpc>
            </a:pPr>
            <a:r>
              <a:rPr lang="en-GB" altLang="x-none" sz="2000" dirty="0"/>
              <a:t>quality score</a:t>
            </a:r>
          </a:p>
          <a:p>
            <a:pPr marL="850900" lvl="1">
              <a:lnSpc>
                <a:spcPct val="80000"/>
              </a:lnSpc>
            </a:pPr>
            <a:r>
              <a:rPr lang="en-GB" altLang="x-none" sz="2000" dirty="0"/>
              <a:t>min/max number of reads at variant location (coverage depth)</a:t>
            </a:r>
          </a:p>
          <a:p>
            <a:pPr marL="850900" lvl="1">
              <a:lnSpc>
                <a:spcPct val="80000"/>
              </a:lnSpc>
            </a:pPr>
            <a:r>
              <a:rPr lang="en-GB" altLang="x-none" sz="2000" dirty="0"/>
              <a:t>number/fraction of reads with alternate allele </a:t>
            </a:r>
          </a:p>
          <a:p>
            <a:pPr marL="850900" lvl="1">
              <a:lnSpc>
                <a:spcPct val="80000"/>
              </a:lnSpc>
            </a:pPr>
            <a:r>
              <a:rPr lang="en-GB" altLang="x-none" sz="2000" dirty="0"/>
              <a:t>read mapping quality </a:t>
            </a:r>
          </a:p>
          <a:p>
            <a:pPr marL="850900" lvl="1">
              <a:lnSpc>
                <a:spcPct val="80000"/>
              </a:lnSpc>
            </a:pPr>
            <a:r>
              <a:rPr lang="en-GB" altLang="x-none" sz="2000" dirty="0"/>
              <a:t>base quality of the alternate alleles</a:t>
            </a:r>
          </a:p>
          <a:p>
            <a:pPr marL="850900" lvl="1">
              <a:lnSpc>
                <a:spcPct val="80000"/>
              </a:lnSpc>
            </a:pPr>
            <a:r>
              <a:rPr lang="en-GB" altLang="x-none" sz="2000" dirty="0"/>
              <a:t>secondary alignment </a:t>
            </a:r>
            <a:r>
              <a:rPr lang="en-GB" altLang="x-none" sz="2000" dirty="0" smtClean="0"/>
              <a:t>filter</a:t>
            </a:r>
          </a:p>
          <a:p>
            <a:pPr marL="395288" indent="-279400">
              <a:lnSpc>
                <a:spcPct val="80000"/>
              </a:lnSpc>
              <a:buFont typeface="Wingdings" charset="2"/>
              <a:buChar char=""/>
            </a:pPr>
            <a:r>
              <a:rPr lang="en-GB" altLang="x-none" sz="2000" dirty="0" smtClean="0"/>
              <a:t>Filtering depends on whether or not flags are actually present in VCF file</a:t>
            </a:r>
          </a:p>
          <a:p>
            <a:pPr marL="852488" lvl="1" indent="-279400">
              <a:lnSpc>
                <a:spcPct val="80000"/>
              </a:lnSpc>
              <a:buFont typeface="Wingdings" charset="2"/>
              <a:buChar char=""/>
            </a:pPr>
            <a:r>
              <a:rPr lang="en-GB" altLang="x-none" sz="2000" dirty="0" smtClean="0"/>
              <a:t> example: PV4 field in VCF output is required for strand bias filtering but </a:t>
            </a:r>
            <a:r>
              <a:rPr lang="en-GB" altLang="x-none" sz="2000" dirty="0" err="1" smtClean="0"/>
              <a:t>Freebayes</a:t>
            </a:r>
            <a:r>
              <a:rPr lang="en-GB" altLang="x-none" sz="2000" dirty="0" smtClean="0"/>
              <a:t> does not output this</a:t>
            </a:r>
          </a:p>
          <a:p>
            <a:pPr marL="395288" indent="-279400">
              <a:lnSpc>
                <a:spcPct val="80000"/>
              </a:lnSpc>
              <a:buFont typeface="Wingdings" charset="2"/>
              <a:buChar char=""/>
            </a:pPr>
            <a:r>
              <a:rPr lang="en-GB" altLang="x-none" sz="2000" dirty="0" smtClean="0"/>
              <a:t>Variety of packages available for filtering </a:t>
            </a:r>
          </a:p>
          <a:p>
            <a:pPr lvl="1">
              <a:lnSpc>
                <a:spcPct val="80000"/>
              </a:lnSpc>
            </a:pPr>
            <a:r>
              <a:rPr lang="en-GB" altLang="x-none" sz="2000" dirty="0" smtClean="0"/>
              <a:t>Some quite limited (</a:t>
            </a:r>
            <a:r>
              <a:rPr lang="en-GB" altLang="x-none" sz="2000" dirty="0" err="1" smtClean="0"/>
              <a:t>samtools</a:t>
            </a:r>
            <a:r>
              <a:rPr lang="en-GB" altLang="x-none" sz="2000" dirty="0" smtClean="0"/>
              <a:t>, </a:t>
            </a:r>
            <a:r>
              <a:rPr lang="en-GB" altLang="x-none" sz="2000" dirty="0" err="1" smtClean="0"/>
              <a:t>vcftools</a:t>
            </a:r>
            <a:r>
              <a:rPr lang="en-GB" altLang="x-none" sz="2000" dirty="0" smtClean="0"/>
              <a:t>) </a:t>
            </a:r>
          </a:p>
          <a:p>
            <a:pPr lvl="1">
              <a:lnSpc>
                <a:spcPct val="80000"/>
              </a:lnSpc>
            </a:pPr>
            <a:r>
              <a:rPr lang="en-GB" altLang="x-none" sz="2000" dirty="0" smtClean="0"/>
              <a:t>Some fail to install on Ubuntu (</a:t>
            </a:r>
            <a:r>
              <a:rPr lang="en-GB" altLang="x-none" sz="2000" dirty="0" err="1" smtClean="0"/>
              <a:t>vcflib</a:t>
            </a:r>
            <a:r>
              <a:rPr lang="en-GB" altLang="x-none" sz="2000" dirty="0" smtClean="0"/>
              <a:t>)</a:t>
            </a:r>
          </a:p>
          <a:p>
            <a:pPr lvl="1">
              <a:lnSpc>
                <a:spcPct val="80000"/>
              </a:lnSpc>
            </a:pPr>
            <a:r>
              <a:rPr lang="en-GB" altLang="x-none" sz="2000" dirty="0" smtClean="0"/>
              <a:t>Most people write their own code for filtering</a:t>
            </a:r>
          </a:p>
          <a:p>
            <a:pPr lvl="1">
              <a:lnSpc>
                <a:spcPct val="80000"/>
              </a:lnSpc>
            </a:pPr>
            <a:r>
              <a:rPr lang="en-GB" altLang="x-none" sz="2000" dirty="0" err="1" smtClean="0"/>
              <a:t>vcflib</a:t>
            </a:r>
            <a:r>
              <a:rPr lang="en-GB" altLang="x-none" sz="2000" dirty="0" smtClean="0"/>
              <a:t> works well with </a:t>
            </a:r>
            <a:r>
              <a:rPr lang="en-GB" altLang="x-none" sz="2000" dirty="0" err="1" smtClean="0"/>
              <a:t>Freebayes</a:t>
            </a:r>
            <a:r>
              <a:rPr lang="en-GB" altLang="x-none" sz="2000" dirty="0" smtClean="0"/>
              <a:t> </a:t>
            </a:r>
          </a:p>
          <a:p>
            <a:pPr lvl="1">
              <a:lnSpc>
                <a:spcPct val="80000"/>
              </a:lnSpc>
            </a:pPr>
            <a:r>
              <a:rPr lang="en-GB" altLang="x-none" sz="2000" dirty="0" smtClean="0"/>
              <a:t>Filtering in spreadsheet programs is an option as long as the size of the dataset is supported</a:t>
            </a:r>
          </a:p>
          <a:p>
            <a:pPr marL="393700">
              <a:lnSpc>
                <a:spcPct val="80000"/>
              </a:lnSpc>
            </a:pPr>
            <a:endParaRPr lang="en-GB" altLang="x-none" sz="2000" dirty="0"/>
          </a:p>
          <a:p>
            <a:pPr marL="850900" lvl="1">
              <a:lnSpc>
                <a:spcPct val="80000"/>
              </a:lnSpc>
            </a:pPr>
            <a:endParaRPr lang="en-GB" altLang="x-none" sz="2000" dirty="0"/>
          </a:p>
        </p:txBody>
      </p:sp>
    </p:spTree>
    <p:extLst>
      <p:ext uri="{BB962C8B-B14F-4D97-AF65-F5344CB8AC3E}">
        <p14:creationId xmlns:p14="http://schemas.microsoft.com/office/powerpoint/2010/main" val="1623132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685" y="-19457"/>
            <a:ext cx="10515600" cy="1056622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EXERCISE</a:t>
            </a:r>
            <a:r>
              <a:rPr lang="en-US" dirty="0" smtClean="0">
                <a:solidFill>
                  <a:srgbClr val="FF0000"/>
                </a:solidFill>
              </a:rPr>
              <a:t>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5341" y="6026081"/>
            <a:ext cx="10515600" cy="1197274"/>
          </a:xfrm>
        </p:spPr>
        <p:txBody>
          <a:bodyPr>
            <a:normAutofit/>
          </a:bodyPr>
          <a:lstStyle/>
          <a:p>
            <a:r>
              <a:rPr lang="en-US" sz="1800" dirty="0" smtClean="0">
                <a:solidFill>
                  <a:schemeClr val="accent6"/>
                </a:solidFill>
              </a:rPr>
              <a:t>Try several times the commands (exactly as) in the PDF before accepting computer’s victory</a:t>
            </a:r>
          </a:p>
          <a:p>
            <a:r>
              <a:rPr lang="en-US" sz="1800" i="1" dirty="0" smtClean="0">
                <a:solidFill>
                  <a:schemeClr val="accent6"/>
                </a:solidFill>
              </a:rPr>
              <a:t>Peer instruction </a:t>
            </a:r>
            <a:r>
              <a:rPr lang="en-US" sz="1800" dirty="0" smtClean="0">
                <a:solidFill>
                  <a:schemeClr val="accent6"/>
                </a:solidFill>
              </a:rPr>
              <a:t>works: ask and help your </a:t>
            </a:r>
            <a:r>
              <a:rPr lang="en-US" sz="1800" dirty="0" err="1" smtClean="0">
                <a:solidFill>
                  <a:schemeClr val="accent6"/>
                </a:solidFill>
              </a:rPr>
              <a:t>coursemates</a:t>
            </a:r>
            <a:endParaRPr lang="en-US" sz="1800" dirty="0">
              <a:solidFill>
                <a:schemeClr val="accent6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5459" y="1009323"/>
            <a:ext cx="1006915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/>
              <a:t>There is a detailed PDF guide in the data </a:t>
            </a:r>
            <a:r>
              <a:rPr lang="en-US" sz="2000" b="1" u="sng" dirty="0" smtClean="0"/>
              <a:t>folder, summary:</a:t>
            </a:r>
            <a:endParaRPr lang="en-US" sz="2000" b="1" u="sng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Your alignments are done (bam file) and indexed (</a:t>
            </a:r>
            <a:r>
              <a:rPr lang="en-US" sz="2000" dirty="0" err="1" smtClean="0"/>
              <a:t>bai</a:t>
            </a:r>
            <a:r>
              <a:rPr lang="en-US" sz="2000" dirty="0" smtClean="0"/>
              <a:t> file)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Homework: You can use </a:t>
            </a:r>
            <a:r>
              <a:rPr lang="en-US" sz="2000" dirty="0" err="1" smtClean="0"/>
              <a:t>samtools</a:t>
            </a:r>
            <a:r>
              <a:rPr lang="en-US" sz="2000" dirty="0" smtClean="0"/>
              <a:t> view to check them</a:t>
            </a:r>
          </a:p>
          <a:p>
            <a:pPr marL="285750" indent="-285750">
              <a:buFont typeface="Arial" charset="0"/>
              <a:buChar char="•"/>
            </a:pPr>
            <a:r>
              <a:rPr lang="en-GB" sz="2000" b="1" dirty="0" smtClean="0"/>
              <a:t>1</a:t>
            </a:r>
            <a:r>
              <a:rPr lang="en-GB" sz="2000" b="1" baseline="30000" dirty="0" smtClean="0"/>
              <a:t>st</a:t>
            </a:r>
            <a:r>
              <a:rPr lang="en-GB" sz="2000" b="1" dirty="0" smtClean="0"/>
              <a:t> task: Run </a:t>
            </a:r>
            <a:r>
              <a:rPr lang="en-GB" sz="2000" b="1" dirty="0" err="1"/>
              <a:t>Freebayes</a:t>
            </a:r>
            <a:r>
              <a:rPr lang="en-GB" sz="2000" b="1" dirty="0"/>
              <a:t> on </a:t>
            </a:r>
            <a:r>
              <a:rPr lang="en-GB" sz="2000" b="1" dirty="0" smtClean="0"/>
              <a:t>defaults: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GB" sz="2000" dirty="0" smtClean="0"/>
              <a:t>On its simplest way of running, you just need to feed it with the alignments (</a:t>
            </a:r>
            <a:r>
              <a:rPr lang="en-GB" sz="2000" dirty="0" err="1" smtClean="0"/>
              <a:t>sam</a:t>
            </a:r>
            <a:r>
              <a:rPr lang="en-GB" sz="2000" dirty="0" smtClean="0"/>
              <a:t> file) and reference genome (</a:t>
            </a:r>
            <a:r>
              <a:rPr lang="en-GB" sz="2000" dirty="0" err="1" smtClean="0"/>
              <a:t>fasta</a:t>
            </a:r>
            <a:r>
              <a:rPr lang="en-GB" sz="2000" dirty="0" smtClean="0"/>
              <a:t> file), to obtain a list of SNPs (</a:t>
            </a:r>
            <a:r>
              <a:rPr lang="en-GB" sz="2000" dirty="0" err="1" smtClean="0"/>
              <a:t>vcf</a:t>
            </a:r>
            <a:r>
              <a:rPr lang="en-GB" sz="2000" dirty="0" smtClean="0"/>
              <a:t> file).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GB" sz="2000" dirty="0" smtClean="0"/>
              <a:t>Open the resulting file (</a:t>
            </a:r>
            <a:r>
              <a:rPr lang="en-GB" sz="2000" dirty="0" err="1" smtClean="0"/>
              <a:t>Eg</a:t>
            </a:r>
            <a:r>
              <a:rPr lang="en-GB" sz="2000" dirty="0" smtClean="0"/>
              <a:t>. With the commands cat or less in the command line, or look for the folder and click on the new file ;)</a:t>
            </a:r>
          </a:p>
          <a:p>
            <a:pPr marL="285750" indent="-285750">
              <a:buFont typeface="Arial" charset="0"/>
              <a:buChar char="•"/>
            </a:pPr>
            <a:r>
              <a:rPr lang="en-GB" sz="2000" dirty="0" smtClean="0"/>
              <a:t>2</a:t>
            </a:r>
            <a:r>
              <a:rPr lang="en-GB" sz="2000" baseline="30000" dirty="0" smtClean="0"/>
              <a:t>nd</a:t>
            </a:r>
            <a:r>
              <a:rPr lang="en-GB" sz="2000" dirty="0" smtClean="0"/>
              <a:t> task: Check </a:t>
            </a:r>
            <a:r>
              <a:rPr lang="en-GB" sz="2000" dirty="0" err="1" smtClean="0"/>
              <a:t>Freebayes</a:t>
            </a:r>
            <a:r>
              <a:rPr lang="en-GB" sz="2000" dirty="0" smtClean="0"/>
              <a:t> advance options “</a:t>
            </a:r>
            <a:r>
              <a:rPr lang="en-GB" sz="2000" dirty="0" err="1" smtClean="0">
                <a:latin typeface="Consolas" charset="0"/>
                <a:ea typeface="Consolas" charset="0"/>
                <a:cs typeface="Consolas" charset="0"/>
              </a:rPr>
              <a:t>freebayes</a:t>
            </a:r>
            <a:r>
              <a:rPr lang="en-GB" sz="2000" dirty="0" smtClean="0">
                <a:latin typeface="Consolas" charset="0"/>
                <a:ea typeface="Consolas" charset="0"/>
                <a:cs typeface="Consolas" charset="0"/>
              </a:rPr>
              <a:t> --help</a:t>
            </a:r>
            <a:r>
              <a:rPr lang="en-GB" sz="2000" dirty="0" smtClean="0"/>
              <a:t>”</a:t>
            </a:r>
          </a:p>
          <a:p>
            <a:pPr marL="742950" lvl="1" indent="-285750">
              <a:buFont typeface="Arial" charset="0"/>
              <a:buChar char="•"/>
            </a:pPr>
            <a:r>
              <a:rPr lang="en-GB" sz="2000" dirty="0" smtClean="0"/>
              <a:t>Look for the option </a:t>
            </a:r>
            <a:r>
              <a:rPr lang="en-GB" sz="2000" dirty="0" smtClean="0">
                <a:latin typeface="Consolas" charset="0"/>
                <a:ea typeface="Consolas" charset="0"/>
                <a:cs typeface="Consolas" charset="0"/>
              </a:rPr>
              <a:t>--min-alternate-count</a:t>
            </a:r>
            <a:r>
              <a:rPr lang="en-GB" sz="2000" dirty="0" smtClean="0"/>
              <a:t>, which asks for </a:t>
            </a:r>
            <a:r>
              <a:rPr lang="en-GB" sz="2000" i="1" dirty="0" smtClean="0"/>
              <a:t>at least 3 reads </a:t>
            </a:r>
            <a:r>
              <a:rPr lang="en-GB" sz="2000" dirty="0" smtClean="0"/>
              <a:t>in one </a:t>
            </a:r>
            <a:r>
              <a:rPr lang="en-GB" sz="2000" dirty="0"/>
              <a:t>sample </a:t>
            </a:r>
            <a:r>
              <a:rPr lang="en-GB" sz="2000" dirty="0" smtClean="0"/>
              <a:t>to call a variant in that position.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3rd </a:t>
            </a:r>
            <a:r>
              <a:rPr lang="en-US" sz="2000" dirty="0" err="1" smtClean="0"/>
              <a:t>taks</a:t>
            </a:r>
            <a:r>
              <a:rPr lang="en-US" sz="2000" dirty="0" smtClean="0"/>
              <a:t>: </a:t>
            </a:r>
            <a:r>
              <a:rPr lang="en-US" sz="2000" dirty="0" err="1" smtClean="0"/>
              <a:t>Postfiltering</a:t>
            </a:r>
            <a:endParaRPr lang="en-US" sz="2000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Use </a:t>
            </a:r>
            <a:r>
              <a:rPr lang="en-GB" sz="2000" dirty="0" err="1"/>
              <a:t>vcf</a:t>
            </a:r>
            <a:r>
              <a:rPr lang="en-GB" sz="2000" dirty="0"/>
              <a:t>-annotate </a:t>
            </a:r>
            <a:r>
              <a:rPr lang="en-GB" sz="2000" dirty="0" smtClean="0"/>
              <a:t>to require a min. quality of 30 (Q=20</a:t>
            </a:r>
            <a:r>
              <a:rPr lang="en-US" sz="2000" dirty="0" smtClean="0"/>
              <a:t>) and a min. coverage of 100 (</a:t>
            </a:r>
            <a:r>
              <a:rPr lang="en-GB" sz="2000" dirty="0" smtClean="0"/>
              <a:t>d=100</a:t>
            </a:r>
            <a:r>
              <a:rPr lang="en-US" sz="2000" dirty="0" smtClean="0"/>
              <a:t>). </a:t>
            </a:r>
            <a:endParaRPr lang="en-US" sz="2000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Retain only the SNPs tag as “PASS” by </a:t>
            </a:r>
            <a:r>
              <a:rPr lang="en-US" sz="2000" dirty="0" err="1" smtClean="0"/>
              <a:t>Freebayes</a:t>
            </a:r>
            <a:r>
              <a:rPr lang="en-US" sz="2000" dirty="0" smtClean="0"/>
              <a:t> in the seventh column (</a:t>
            </a:r>
            <a:r>
              <a:rPr lang="en-US" sz="2000" dirty="0" err="1" smtClean="0"/>
              <a:t>Eg</a:t>
            </a:r>
            <a:r>
              <a:rPr lang="en-US" sz="2000" dirty="0" smtClean="0"/>
              <a:t> </a:t>
            </a:r>
            <a:r>
              <a:rPr lang="en-US" sz="2000" dirty="0" err="1" smtClean="0"/>
              <a:t>awk</a:t>
            </a:r>
            <a:r>
              <a:rPr lang="en-US" sz="2000" dirty="0" smtClean="0"/>
              <a:t> or Excel)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If you have time: Change the thresholds, how does the number of SNPs change?</a:t>
            </a:r>
          </a:p>
          <a:p>
            <a:pPr marL="742950" lvl="1" indent="-285750">
              <a:buFont typeface="Arial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47276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1397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Types of genomic variation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0994" y="910575"/>
            <a:ext cx="10043160" cy="57868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160" y="6199260"/>
            <a:ext cx="1577340" cy="519039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8642792" y="0"/>
            <a:ext cx="3549208" cy="2407212"/>
            <a:chOff x="1421843" y="1725324"/>
            <a:chExt cx="4606314" cy="3124182"/>
          </a:xfrm>
        </p:grpSpPr>
        <p:pic>
          <p:nvPicPr>
            <p:cNvPr id="7" name="Picture 37" descr="E:\pravas\Nature\Feb\23.02.11\nrg-aop\images\nrg2958-f2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866" b="72175"/>
            <a:stretch/>
          </p:blipFill>
          <p:spPr bwMode="auto">
            <a:xfrm>
              <a:off x="1421843" y="1725324"/>
              <a:ext cx="4606314" cy="1781022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37" descr="E:\pravas\Nature\Feb\23.02.11\nrg-aop\images\nrg2958-f2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5130" r="25866" b="4049"/>
            <a:stretch/>
          </p:blipFill>
          <p:spPr bwMode="auto">
            <a:xfrm>
              <a:off x="1421843" y="2876719"/>
              <a:ext cx="4606314" cy="1972787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>
            <a:off x="8561982" y="2396082"/>
            <a:ext cx="35511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/>
              <a:t>Alkan</a:t>
            </a:r>
            <a:r>
              <a:rPr lang="en-US" sz="1100" dirty="0" smtClean="0"/>
              <a:t> et al. (2011) Nature Rev Genet 12: 363-376</a:t>
            </a:r>
            <a:endParaRPr lang="en-US" sz="1100" dirty="0"/>
          </a:p>
        </p:txBody>
      </p:sp>
      <p:sp>
        <p:nvSpPr>
          <p:cNvPr id="10" name="Rectangle 9"/>
          <p:cNvSpPr/>
          <p:nvPr/>
        </p:nvSpPr>
        <p:spPr>
          <a:xfrm>
            <a:off x="8561982" y="-139849"/>
            <a:ext cx="3766282" cy="318226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224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033" y="225911"/>
            <a:ext cx="10515600" cy="721397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is SNP calling?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345" y="2089748"/>
            <a:ext cx="5599018" cy="47467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87933" y="408762"/>
            <a:ext cx="46439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endParaRPr lang="en-US" sz="2400" dirty="0" smtClean="0">
              <a:solidFill>
                <a:schemeClr val="accent6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accent6"/>
                </a:solidFill>
              </a:rPr>
              <a:t>Check for differences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Sequencing introduces errors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Rare alleles</a:t>
            </a:r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22463" y="2235255"/>
            <a:ext cx="5879410" cy="316508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80833" y="778093"/>
            <a:ext cx="49264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accent6"/>
                </a:solidFill>
              </a:rPr>
              <a:t>Align reads to the reference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Reads are short (less every day)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Genomes are repetitive</a:t>
            </a:r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54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150608" y="111183"/>
            <a:ext cx="6232750" cy="655637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en-GB" sz="2800" dirty="0">
                <a:solidFill>
                  <a:srgbClr val="FF0000"/>
                </a:solidFill>
              </a:rPr>
              <a:t>Sources of false positives (</a:t>
            </a:r>
            <a:r>
              <a:rPr lang="en-GB" sz="2800" dirty="0" smtClean="0">
                <a:solidFill>
                  <a:srgbClr val="FF0000"/>
                </a:solidFill>
              </a:rPr>
              <a:t>1 of 3): bad mapping</a:t>
            </a:r>
            <a:endParaRPr lang="en-GB" sz="2800" dirty="0">
              <a:solidFill>
                <a:srgbClr val="FF0000"/>
              </a:solidFill>
            </a:endParaRPr>
          </a:p>
        </p:txBody>
      </p:sp>
      <p:sp>
        <p:nvSpPr>
          <p:cNvPr id="12290" name="Content Placeholder 2"/>
          <p:cNvSpPr>
            <a:spLocks noGrp="1"/>
          </p:cNvSpPr>
          <p:nvPr>
            <p:ph idx="1"/>
          </p:nvPr>
        </p:nvSpPr>
        <p:spPr>
          <a:xfrm>
            <a:off x="301215" y="1014675"/>
            <a:ext cx="6631642" cy="5029200"/>
          </a:xfrm>
        </p:spPr>
        <p:txBody>
          <a:bodyPr>
            <a:normAutofit fontScale="92500"/>
          </a:bodyPr>
          <a:lstStyle/>
          <a:p>
            <a:pPr marL="395288" indent="-279400">
              <a:buFont typeface="Wingdings" charset="2"/>
              <a:buChar char=""/>
            </a:pPr>
            <a:r>
              <a:rPr lang="en-GB" altLang="x-none" sz="2400" dirty="0">
                <a:solidFill>
                  <a:schemeClr val="accent4">
                    <a:lumMod val="75000"/>
                  </a:schemeClr>
                </a:solidFill>
              </a:rPr>
              <a:t>Reads </a:t>
            </a:r>
            <a:r>
              <a:rPr lang="en-GB" altLang="x-none" sz="2400" dirty="0" smtClean="0">
                <a:solidFill>
                  <a:schemeClr val="accent4">
                    <a:lumMod val="75000"/>
                  </a:schemeClr>
                </a:solidFill>
              </a:rPr>
              <a:t>mapped </a:t>
            </a:r>
            <a:r>
              <a:rPr lang="en-GB" altLang="x-none" sz="2400" dirty="0">
                <a:solidFill>
                  <a:schemeClr val="accent4">
                    <a:lumMod val="75000"/>
                  </a:schemeClr>
                </a:solidFill>
              </a:rPr>
              <a:t>to somewhere other than their true origin (e.g. recently duplicated genes)</a:t>
            </a:r>
          </a:p>
          <a:p>
            <a:pPr marL="395288" indent="-279400">
              <a:buFont typeface="Wingdings" charset="2"/>
              <a:buChar char=""/>
            </a:pPr>
            <a:r>
              <a:rPr lang="en-GB" altLang="x-none" sz="2400" dirty="0" smtClean="0">
                <a:solidFill>
                  <a:schemeClr val="accent4">
                    <a:lumMod val="75000"/>
                  </a:schemeClr>
                </a:solidFill>
              </a:rPr>
              <a:t>Accounts for approx. 40</a:t>
            </a:r>
            <a:r>
              <a:rPr lang="en-GB" altLang="x-none" sz="2400" dirty="0">
                <a:solidFill>
                  <a:schemeClr val="accent4">
                    <a:lumMod val="75000"/>
                  </a:schemeClr>
                </a:solidFill>
              </a:rPr>
              <a:t>% of false </a:t>
            </a:r>
            <a:r>
              <a:rPr lang="en-GB" altLang="x-none" sz="2400" dirty="0" smtClean="0">
                <a:solidFill>
                  <a:schemeClr val="accent4">
                    <a:lumMod val="75000"/>
                  </a:schemeClr>
                </a:solidFill>
              </a:rPr>
              <a:t>positives</a:t>
            </a:r>
          </a:p>
          <a:p>
            <a:pPr marL="395288" indent="-279400">
              <a:buFont typeface="Wingdings" charset="2"/>
              <a:buChar char=""/>
            </a:pPr>
            <a:endParaRPr lang="en-GB" altLang="x-none" sz="2400" dirty="0">
              <a:solidFill>
                <a:schemeClr val="accent4">
                  <a:lumMod val="75000"/>
                </a:schemeClr>
              </a:solidFill>
            </a:endParaRPr>
          </a:p>
          <a:p>
            <a:pPr marL="395288" indent="-279400">
              <a:buFont typeface="Wingdings" charset="2"/>
              <a:buChar char=""/>
            </a:pPr>
            <a:r>
              <a:rPr lang="en-GB" altLang="x-none" sz="2400" dirty="0">
                <a:solidFill>
                  <a:schemeClr val="accent4">
                    <a:lumMod val="75000"/>
                  </a:schemeClr>
                </a:solidFill>
              </a:rPr>
              <a:t>Symptoms:</a:t>
            </a:r>
          </a:p>
          <a:p>
            <a:pPr lvl="1">
              <a:lnSpc>
                <a:spcPct val="80000"/>
              </a:lnSpc>
            </a:pPr>
            <a:r>
              <a:rPr lang="en-GB" altLang="x-none" dirty="0">
                <a:solidFill>
                  <a:schemeClr val="accent4">
                    <a:lumMod val="75000"/>
                  </a:schemeClr>
                </a:solidFill>
              </a:rPr>
              <a:t>locations are heterozygous</a:t>
            </a:r>
          </a:p>
          <a:p>
            <a:pPr lvl="1">
              <a:lnSpc>
                <a:spcPct val="80000"/>
              </a:lnSpc>
            </a:pPr>
            <a:r>
              <a:rPr lang="en-GB" altLang="x-none" dirty="0">
                <a:solidFill>
                  <a:schemeClr val="accent4">
                    <a:lumMod val="75000"/>
                  </a:schemeClr>
                </a:solidFill>
              </a:rPr>
              <a:t>several of these very close together</a:t>
            </a:r>
          </a:p>
          <a:p>
            <a:pPr lvl="1">
              <a:lnSpc>
                <a:spcPct val="80000"/>
              </a:lnSpc>
            </a:pPr>
            <a:r>
              <a:rPr lang="en-GB" altLang="x-none" dirty="0">
                <a:solidFill>
                  <a:schemeClr val="accent4">
                    <a:lumMod val="75000"/>
                  </a:schemeClr>
                </a:solidFill>
              </a:rPr>
              <a:t>two or more clearly distinguishable classes of reads with variants in phase</a:t>
            </a:r>
          </a:p>
          <a:p>
            <a:pPr lvl="1">
              <a:lnSpc>
                <a:spcPct val="80000"/>
              </a:lnSpc>
            </a:pPr>
            <a:r>
              <a:rPr lang="en-GB" altLang="x-none" dirty="0">
                <a:solidFill>
                  <a:schemeClr val="accent4">
                    <a:lumMod val="75000"/>
                  </a:schemeClr>
                </a:solidFill>
              </a:rPr>
              <a:t>difficult to distinguish from genuine </a:t>
            </a:r>
            <a:r>
              <a:rPr lang="en-GB" altLang="x-none" dirty="0" smtClean="0">
                <a:solidFill>
                  <a:schemeClr val="accent4">
                    <a:lumMod val="75000"/>
                  </a:schemeClr>
                </a:solidFill>
              </a:rPr>
              <a:t>haplotypes</a:t>
            </a:r>
          </a:p>
          <a:p>
            <a:pPr lvl="1">
              <a:lnSpc>
                <a:spcPct val="80000"/>
              </a:lnSpc>
            </a:pPr>
            <a:endParaRPr lang="en-GB" altLang="x-none" dirty="0">
              <a:solidFill>
                <a:schemeClr val="accent4">
                  <a:lumMod val="75000"/>
                </a:schemeClr>
              </a:solidFill>
            </a:endParaRPr>
          </a:p>
          <a:p>
            <a:pPr marL="395288" indent="-279400">
              <a:buFont typeface="Wingdings" charset="2"/>
              <a:buChar char=""/>
            </a:pPr>
            <a:r>
              <a:rPr lang="en-GB" altLang="x-none" sz="2400" dirty="0">
                <a:solidFill>
                  <a:schemeClr val="accent4">
                    <a:lumMod val="75000"/>
                  </a:schemeClr>
                </a:solidFill>
              </a:rPr>
              <a:t>Remediation: good mapping tool with appropriate means of suppressing </a:t>
            </a:r>
            <a:r>
              <a:rPr lang="en-GB" altLang="x-none" sz="2400" dirty="0" err="1">
                <a:solidFill>
                  <a:schemeClr val="accent4">
                    <a:lumMod val="75000"/>
                  </a:schemeClr>
                </a:solidFill>
              </a:rPr>
              <a:t>mis</a:t>
            </a:r>
            <a:r>
              <a:rPr lang="en-GB" altLang="x-none" sz="2400" dirty="0">
                <a:solidFill>
                  <a:schemeClr val="accent4">
                    <a:lumMod val="75000"/>
                  </a:schemeClr>
                </a:solidFill>
              </a:rPr>
              <a:t>-mapping (e.g. Bowtie/Bowtie2)</a:t>
            </a:r>
          </a:p>
          <a:p>
            <a:pPr lvl="1">
              <a:lnSpc>
                <a:spcPct val="80000"/>
              </a:lnSpc>
            </a:pPr>
            <a:endParaRPr lang="en-GB" altLang="x-none" sz="1800" dirty="0">
              <a:solidFill>
                <a:schemeClr val="accent4">
                  <a:lumMod val="75000"/>
                </a:schemeClr>
              </a:solidFill>
            </a:endParaRPr>
          </a:p>
          <a:p>
            <a:pPr marL="395288" indent="-279400">
              <a:buNone/>
            </a:pPr>
            <a:endParaRPr lang="en-GB" altLang="x-none" sz="1800" dirty="0">
              <a:solidFill>
                <a:schemeClr val="accent4">
                  <a:lumMod val="75000"/>
                </a:schemeClr>
              </a:solidFill>
            </a:endParaRPr>
          </a:p>
          <a:p>
            <a:pPr marL="395288" indent="-279400">
              <a:buNone/>
            </a:pPr>
            <a:endParaRPr lang="en-GB" altLang="x-none" sz="1800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229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8291" y="0"/>
            <a:ext cx="2198594" cy="6658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56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153614" y="61119"/>
            <a:ext cx="9280842" cy="655638"/>
          </a:xfrm>
        </p:spPr>
        <p:txBody>
          <a:bodyPr>
            <a:normAutofit/>
          </a:bodyPr>
          <a:lstStyle/>
          <a:p>
            <a:r>
              <a:rPr lang="en-GB" altLang="x-none" sz="2800" dirty="0">
                <a:solidFill>
                  <a:srgbClr val="FF0000"/>
                </a:solidFill>
              </a:rPr>
              <a:t>Sources of false positives </a:t>
            </a:r>
            <a:r>
              <a:rPr lang="en-GB" altLang="x-none" sz="2800" dirty="0" smtClean="0">
                <a:solidFill>
                  <a:srgbClr val="FF0000"/>
                </a:solidFill>
              </a:rPr>
              <a:t>(2 of 3): </a:t>
            </a:r>
            <a:r>
              <a:rPr lang="en-GB" altLang="x-none" sz="2800" dirty="0">
                <a:solidFill>
                  <a:srgbClr val="FF0000"/>
                </a:solidFill>
              </a:rPr>
              <a:t>reference </a:t>
            </a:r>
            <a:r>
              <a:rPr lang="en-GB" altLang="x-none" sz="2800" dirty="0" smtClean="0">
                <a:solidFill>
                  <a:srgbClr val="FF0000"/>
                </a:solidFill>
              </a:rPr>
              <a:t>assembling errors</a:t>
            </a:r>
            <a:endParaRPr lang="en-GB" altLang="x-none" sz="2800" dirty="0">
              <a:solidFill>
                <a:srgbClr val="FF0000"/>
              </a:solidFill>
            </a:endParaRPr>
          </a:p>
        </p:txBody>
      </p:sp>
      <p:sp>
        <p:nvSpPr>
          <p:cNvPr id="14338" name="Content Placeholder 2"/>
          <p:cNvSpPr>
            <a:spLocks noGrp="1"/>
          </p:cNvSpPr>
          <p:nvPr>
            <p:ph idx="1"/>
          </p:nvPr>
        </p:nvSpPr>
        <p:spPr>
          <a:xfrm>
            <a:off x="0" y="716757"/>
            <a:ext cx="4421393" cy="2831117"/>
          </a:xfrm>
        </p:spPr>
        <p:txBody>
          <a:bodyPr>
            <a:noAutofit/>
          </a:bodyPr>
          <a:lstStyle/>
          <a:p>
            <a:pPr marL="395288" indent="-279400">
              <a:buFont typeface="Wingdings" charset="2"/>
              <a:buChar char=""/>
            </a:pPr>
            <a:r>
              <a:rPr lang="en-GB" altLang="x-none" sz="2400" dirty="0" smtClean="0">
                <a:solidFill>
                  <a:schemeClr val="accent2">
                    <a:lumMod val="75000"/>
                  </a:schemeClr>
                </a:solidFill>
              </a:rPr>
              <a:t>Symptoms:</a:t>
            </a:r>
          </a:p>
          <a:p>
            <a:pPr marL="852488" lvl="1" indent="-279400">
              <a:buFont typeface="Wingdings" charset="2"/>
              <a:buChar char=""/>
            </a:pPr>
            <a:r>
              <a:rPr lang="en-GB" altLang="x-none" sz="1800" dirty="0" smtClean="0">
                <a:solidFill>
                  <a:schemeClr val="accent2">
                    <a:lumMod val="75000"/>
                  </a:schemeClr>
                </a:solidFill>
              </a:rPr>
              <a:t>With the strict mapping </a:t>
            </a:r>
            <a:r>
              <a:rPr lang="en-GB" altLang="x-none" sz="1800" dirty="0">
                <a:solidFill>
                  <a:schemeClr val="accent2">
                    <a:lumMod val="75000"/>
                  </a:schemeClr>
                </a:solidFill>
              </a:rPr>
              <a:t>of single </a:t>
            </a:r>
            <a:r>
              <a:rPr lang="en-GB" altLang="x-none" sz="1800" dirty="0" smtClean="0">
                <a:solidFill>
                  <a:schemeClr val="accent2">
                    <a:lumMod val="75000"/>
                  </a:schemeClr>
                </a:solidFill>
              </a:rPr>
              <a:t>samples, </a:t>
            </a:r>
            <a:r>
              <a:rPr lang="en-GB" altLang="x-none" sz="1800" dirty="0">
                <a:solidFill>
                  <a:schemeClr val="accent2">
                    <a:lumMod val="75000"/>
                  </a:schemeClr>
                </a:solidFill>
              </a:rPr>
              <a:t>some SNPs </a:t>
            </a:r>
            <a:r>
              <a:rPr lang="en-GB" altLang="x-none" sz="1800" dirty="0" smtClean="0">
                <a:solidFill>
                  <a:schemeClr val="accent2">
                    <a:lumMod val="75000"/>
                  </a:schemeClr>
                </a:solidFill>
              </a:rPr>
              <a:t>are apparently homozygous</a:t>
            </a:r>
          </a:p>
          <a:p>
            <a:pPr marL="852488" lvl="1" indent="-279400">
              <a:buFont typeface="Wingdings" charset="2"/>
              <a:buChar char=""/>
            </a:pPr>
            <a:r>
              <a:rPr lang="en-GB" altLang="x-none" sz="1800" dirty="0" smtClean="0">
                <a:solidFill>
                  <a:schemeClr val="accent2">
                    <a:lumMod val="75000"/>
                  </a:schemeClr>
                </a:solidFill>
              </a:rPr>
              <a:t>In the relaxed mapping, reads appear with many mismatches that have the genome allele</a:t>
            </a:r>
          </a:p>
          <a:p>
            <a:pPr marL="395288" indent="-279400">
              <a:buFont typeface="Wingdings" charset="2"/>
              <a:buChar char=""/>
            </a:pPr>
            <a:endParaRPr lang="en-GB" altLang="x-none" sz="24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395288" indent="-279400">
              <a:buFont typeface="Wingdings" charset="2"/>
              <a:buChar char=""/>
            </a:pPr>
            <a:endParaRPr lang="en-GB" altLang="x-none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395288" indent="-279400">
              <a:buFont typeface="Wingdings" charset="2"/>
              <a:buChar char=""/>
            </a:pPr>
            <a:r>
              <a:rPr lang="en-GB" altLang="x-none" sz="2400" dirty="0">
                <a:solidFill>
                  <a:schemeClr val="accent2">
                    <a:lumMod val="75000"/>
                  </a:schemeClr>
                </a:solidFill>
              </a:rPr>
              <a:t>Implies </a:t>
            </a:r>
            <a:r>
              <a:rPr lang="en-GB" altLang="x-none" sz="2400" dirty="0" err="1">
                <a:solidFill>
                  <a:schemeClr val="accent2">
                    <a:lumMod val="75000"/>
                  </a:schemeClr>
                </a:solidFill>
              </a:rPr>
              <a:t>misassembly</a:t>
            </a:r>
            <a:r>
              <a:rPr lang="en-GB" altLang="x-none" sz="2400" dirty="0">
                <a:solidFill>
                  <a:schemeClr val="accent2">
                    <a:lumMod val="75000"/>
                  </a:schemeClr>
                </a:solidFill>
              </a:rPr>
              <a:t> of the </a:t>
            </a:r>
            <a:r>
              <a:rPr lang="en-GB" altLang="x-none" sz="2400" dirty="0" smtClean="0">
                <a:solidFill>
                  <a:schemeClr val="accent2">
                    <a:lumMod val="75000"/>
                  </a:schemeClr>
                </a:solidFill>
              </a:rPr>
              <a:t>reference</a:t>
            </a:r>
          </a:p>
          <a:p>
            <a:pPr marL="852488" lvl="1" indent="-279400">
              <a:buFont typeface="Wingdings" charset="2"/>
              <a:buChar char=""/>
            </a:pPr>
            <a:r>
              <a:rPr lang="en-GB" altLang="x-none" sz="1800" dirty="0" smtClean="0">
                <a:solidFill>
                  <a:schemeClr val="accent2">
                    <a:lumMod val="75000"/>
                  </a:schemeClr>
                </a:solidFill>
              </a:rPr>
              <a:t>Assembler </a:t>
            </a:r>
            <a:r>
              <a:rPr lang="en-GB" altLang="x-none" sz="1800" dirty="0">
                <a:solidFill>
                  <a:schemeClr val="accent2">
                    <a:lumMod val="75000"/>
                  </a:schemeClr>
                </a:solidFill>
              </a:rPr>
              <a:t>has </a:t>
            </a:r>
            <a:r>
              <a:rPr lang="en-GB" altLang="x-none" sz="1800" dirty="0" smtClean="0">
                <a:solidFill>
                  <a:schemeClr val="accent2">
                    <a:lumMod val="75000"/>
                  </a:schemeClr>
                </a:solidFill>
              </a:rPr>
              <a:t>likely produced </a:t>
            </a:r>
            <a:r>
              <a:rPr lang="en-GB" altLang="x-none" sz="1800" dirty="0">
                <a:solidFill>
                  <a:schemeClr val="accent2">
                    <a:lumMod val="75000"/>
                  </a:schemeClr>
                </a:solidFill>
              </a:rPr>
              <a:t>a </a:t>
            </a:r>
            <a:r>
              <a:rPr lang="en-GB" altLang="x-none" sz="1800" dirty="0" smtClean="0">
                <a:solidFill>
                  <a:schemeClr val="accent2">
                    <a:lumMod val="75000"/>
                  </a:schemeClr>
                </a:solidFill>
              </a:rPr>
              <a:t>faulty sequence </a:t>
            </a:r>
            <a:r>
              <a:rPr lang="en-GB" altLang="x-none" sz="1800" dirty="0">
                <a:solidFill>
                  <a:schemeClr val="accent2">
                    <a:lumMod val="75000"/>
                  </a:schemeClr>
                </a:solidFill>
              </a:rPr>
              <a:t>from two </a:t>
            </a:r>
            <a:r>
              <a:rPr lang="en-GB" altLang="x-none" sz="1800" dirty="0" smtClean="0">
                <a:solidFill>
                  <a:schemeClr val="accent2">
                    <a:lumMod val="75000"/>
                  </a:schemeClr>
                </a:solidFill>
              </a:rPr>
              <a:t>set of reads from </a:t>
            </a:r>
            <a:r>
              <a:rPr lang="en-GB" altLang="x-none" sz="1800" dirty="0">
                <a:solidFill>
                  <a:schemeClr val="accent2">
                    <a:lumMod val="75000"/>
                  </a:schemeClr>
                </a:solidFill>
              </a:rPr>
              <a:t>pairs of </a:t>
            </a:r>
            <a:r>
              <a:rPr lang="en-GB" altLang="x-none" sz="1800" dirty="0" smtClean="0">
                <a:solidFill>
                  <a:schemeClr val="accent2">
                    <a:lumMod val="75000"/>
                  </a:schemeClr>
                </a:solidFill>
              </a:rPr>
              <a:t>paralogs</a:t>
            </a:r>
            <a:endParaRPr lang="en-GB" altLang="x-none" sz="1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41766"/>
            <a:ext cx="21590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GB" sz="2000" b="1" dirty="0">
                <a:solidFill>
                  <a:schemeClr val="accent3">
                    <a:lumMod val="50000"/>
                  </a:schemeClr>
                </a:solidFill>
                <a:latin typeface="Calibri"/>
                <a:cs typeface="Calibri"/>
              </a:rPr>
              <a:t>Antonio Ribeiro</a:t>
            </a:r>
          </a:p>
        </p:txBody>
      </p:sp>
      <p:pic>
        <p:nvPicPr>
          <p:cNvPr id="14341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671" y="958783"/>
            <a:ext cx="7365463" cy="2366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2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671" y="3945357"/>
            <a:ext cx="7365463" cy="2829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271260" y="651006"/>
            <a:ext cx="3740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b="1" dirty="0" smtClean="0">
                <a:solidFill>
                  <a:schemeClr val="accent3">
                    <a:lumMod val="50000"/>
                  </a:schemeClr>
                </a:solidFill>
                <a:latin typeface="Calibri"/>
                <a:cs typeface="Calibri"/>
              </a:rPr>
              <a:t>Strict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  <a:latin typeface="Calibri"/>
                <a:cs typeface="Calibri"/>
              </a:rPr>
              <a:t>mapping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185659" y="3599626"/>
            <a:ext cx="1911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GB" b="1" dirty="0" smtClean="0">
                <a:solidFill>
                  <a:schemeClr val="accent3">
                    <a:lumMod val="50000"/>
                  </a:schemeClr>
                </a:solidFill>
                <a:latin typeface="Calibri"/>
                <a:cs typeface="Calibri"/>
              </a:rPr>
              <a:t>Relaxed mapping</a:t>
            </a:r>
            <a:endParaRPr lang="en-GB" b="1" dirty="0">
              <a:solidFill>
                <a:schemeClr val="accent3">
                  <a:lumMod val="5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0" y="6189341"/>
            <a:ext cx="21590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GB" sz="2000" b="1" dirty="0">
                <a:solidFill>
                  <a:schemeClr val="accent3">
                    <a:lumMod val="50000"/>
                  </a:schemeClr>
                </a:solidFill>
                <a:latin typeface="Calibri"/>
                <a:cs typeface="Calibri"/>
              </a:rPr>
              <a:t>Agnieszka Golicz</a:t>
            </a:r>
          </a:p>
        </p:txBody>
      </p:sp>
      <p:sp>
        <p:nvSpPr>
          <p:cNvPr id="2" name="Up Arrow 1"/>
          <p:cNvSpPr/>
          <p:nvPr/>
        </p:nvSpPr>
        <p:spPr>
          <a:xfrm>
            <a:off x="8390962" y="3314757"/>
            <a:ext cx="182880" cy="3536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Up Arrow 27"/>
          <p:cNvSpPr/>
          <p:nvPr/>
        </p:nvSpPr>
        <p:spPr>
          <a:xfrm>
            <a:off x="8390962" y="6598028"/>
            <a:ext cx="182880" cy="3536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9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876"/>
            <a:ext cx="8724452" cy="655637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en-GB" sz="2800" dirty="0">
                <a:solidFill>
                  <a:srgbClr val="FF0000"/>
                </a:solidFill>
              </a:rPr>
              <a:t>Sources of false positives </a:t>
            </a:r>
            <a:r>
              <a:rPr lang="en-GB" sz="2800" dirty="0" smtClean="0">
                <a:solidFill>
                  <a:srgbClr val="FF0000"/>
                </a:solidFill>
              </a:rPr>
              <a:t>(3/3): </a:t>
            </a:r>
            <a:r>
              <a:rPr lang="en-GB" sz="2800" dirty="0">
                <a:solidFill>
                  <a:srgbClr val="FF0000"/>
                </a:solidFill>
              </a:rPr>
              <a:t>Illumina </a:t>
            </a:r>
            <a:r>
              <a:rPr lang="en-GB" sz="2800" dirty="0" smtClean="0">
                <a:solidFill>
                  <a:srgbClr val="FF0000"/>
                </a:solidFill>
              </a:rPr>
              <a:t>sequencing </a:t>
            </a:r>
            <a:r>
              <a:rPr lang="en-GB" sz="2800" dirty="0">
                <a:solidFill>
                  <a:srgbClr val="FF0000"/>
                </a:solidFill>
              </a:rPr>
              <a:t>errors</a:t>
            </a:r>
          </a:p>
        </p:txBody>
      </p:sp>
      <p:sp>
        <p:nvSpPr>
          <p:cNvPr id="13314" name="Content Placeholder 2"/>
          <p:cNvSpPr>
            <a:spLocks noGrp="1"/>
          </p:cNvSpPr>
          <p:nvPr>
            <p:ph idx="1"/>
          </p:nvPr>
        </p:nvSpPr>
        <p:spPr>
          <a:xfrm>
            <a:off x="258184" y="745332"/>
            <a:ext cx="6680498" cy="3625850"/>
          </a:xfrm>
        </p:spPr>
        <p:txBody>
          <a:bodyPr>
            <a:noAutofit/>
          </a:bodyPr>
          <a:lstStyle/>
          <a:p>
            <a:pPr marL="395288" indent="-279400">
              <a:buFont typeface="Wingdings" charset="2"/>
              <a:buChar char=""/>
            </a:pPr>
            <a:r>
              <a:rPr lang="en-GB" altLang="x-none" sz="2400" dirty="0" smtClean="0">
                <a:solidFill>
                  <a:schemeClr val="accent4">
                    <a:lumMod val="75000"/>
                  </a:schemeClr>
                </a:solidFill>
              </a:rPr>
              <a:t>Sequencing error </a:t>
            </a:r>
            <a:r>
              <a:rPr lang="en-GB" altLang="x-none" sz="2400" dirty="0">
                <a:solidFill>
                  <a:schemeClr val="accent4">
                    <a:lumMod val="75000"/>
                  </a:schemeClr>
                </a:solidFill>
              </a:rPr>
              <a:t>in Illumina </a:t>
            </a:r>
            <a:r>
              <a:rPr lang="en-GB" altLang="x-none" sz="2400" dirty="0" smtClean="0">
                <a:solidFill>
                  <a:schemeClr val="accent4">
                    <a:lumMod val="75000"/>
                  </a:schemeClr>
                </a:solidFill>
              </a:rPr>
              <a:t>data in GGC motifs</a:t>
            </a:r>
            <a:endParaRPr lang="en-GB" altLang="x-none" sz="2400" dirty="0">
              <a:solidFill>
                <a:schemeClr val="accent4">
                  <a:lumMod val="75000"/>
                </a:schemeClr>
              </a:solidFill>
            </a:endParaRPr>
          </a:p>
          <a:p>
            <a:pPr marL="852488" lvl="1" indent="-279400">
              <a:buFont typeface="Wingdings" charset="2"/>
              <a:buChar char=""/>
            </a:pPr>
            <a:r>
              <a:rPr lang="en-GB" altLang="x-none" sz="2000" dirty="0">
                <a:solidFill>
                  <a:schemeClr val="accent4">
                    <a:lumMod val="75000"/>
                  </a:schemeClr>
                </a:solidFill>
              </a:rPr>
              <a:t>GGC </a:t>
            </a:r>
            <a:r>
              <a:rPr lang="en-GB" altLang="x-none" sz="2000" dirty="0" smtClean="0">
                <a:solidFill>
                  <a:schemeClr val="accent4">
                    <a:lumMod val="75000"/>
                  </a:schemeClr>
                </a:solidFill>
              </a:rPr>
              <a:t>motifs inhibit </a:t>
            </a:r>
            <a:r>
              <a:rPr lang="en-GB" altLang="x-none" sz="2000" dirty="0">
                <a:solidFill>
                  <a:schemeClr val="accent4">
                    <a:lumMod val="75000"/>
                  </a:schemeClr>
                </a:solidFill>
              </a:rPr>
              <a:t>DNA polymerase -- inverted repeats lead to folding of sequenced DNA strand</a:t>
            </a:r>
          </a:p>
          <a:p>
            <a:pPr marL="852488" lvl="1" indent="-279400">
              <a:buFont typeface="Wingdings" charset="2"/>
              <a:buChar char=""/>
            </a:pPr>
            <a:r>
              <a:rPr lang="en-GB" altLang="x-none" sz="2000" dirty="0">
                <a:solidFill>
                  <a:schemeClr val="accent4">
                    <a:lumMod val="75000"/>
                  </a:schemeClr>
                </a:solidFill>
              </a:rPr>
              <a:t>Both blocks base incorporation and leads to dephasing of signal in </a:t>
            </a:r>
            <a:r>
              <a:rPr lang="en-GB" altLang="x-none" sz="2000" dirty="0" smtClean="0">
                <a:solidFill>
                  <a:schemeClr val="accent4">
                    <a:lumMod val="75000"/>
                  </a:schemeClr>
                </a:solidFill>
              </a:rPr>
              <a:t>cluster</a:t>
            </a:r>
          </a:p>
          <a:p>
            <a:pPr marL="852488" lvl="1" indent="-279400">
              <a:buFont typeface="Wingdings" charset="2"/>
              <a:buChar char=""/>
            </a:pPr>
            <a:endParaRPr lang="en-GB" altLang="x-none" sz="2000" dirty="0">
              <a:solidFill>
                <a:schemeClr val="accent4">
                  <a:lumMod val="75000"/>
                </a:schemeClr>
              </a:solidFill>
            </a:endParaRPr>
          </a:p>
          <a:p>
            <a:pPr marL="852488" lvl="1" indent="-279400">
              <a:buFont typeface="Wingdings" charset="2"/>
              <a:buChar char=""/>
            </a:pPr>
            <a:endParaRPr lang="en-GB" altLang="x-none" sz="2000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852488" lvl="1" indent="-279400">
              <a:buFont typeface="Wingdings" charset="2"/>
              <a:buChar char=""/>
            </a:pPr>
            <a:endParaRPr lang="en-GB" altLang="x-none" sz="2000" dirty="0">
              <a:solidFill>
                <a:schemeClr val="accent4">
                  <a:lumMod val="75000"/>
                </a:schemeClr>
              </a:solidFill>
            </a:endParaRPr>
          </a:p>
          <a:p>
            <a:pPr marL="852488" lvl="1" indent="-279400">
              <a:buFont typeface="Wingdings" charset="2"/>
              <a:buChar char=""/>
            </a:pPr>
            <a:endParaRPr lang="en-GB" altLang="x-none" sz="2000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852488" lvl="1" indent="-279400">
              <a:buFont typeface="Wingdings" charset="2"/>
              <a:buChar char=""/>
            </a:pPr>
            <a:endParaRPr lang="en-GB" altLang="x-none" dirty="0">
              <a:solidFill>
                <a:schemeClr val="accent4">
                  <a:lumMod val="75000"/>
                </a:schemeClr>
              </a:solidFill>
            </a:endParaRPr>
          </a:p>
          <a:p>
            <a:pPr marL="852488" lvl="1" indent="-279400">
              <a:buFont typeface="Wingdings" charset="2"/>
              <a:buChar char=""/>
            </a:pPr>
            <a:endParaRPr lang="en-GB" altLang="x-none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395288" indent="-279400">
              <a:buFont typeface="Wingdings" charset="2"/>
              <a:buChar char=""/>
            </a:pPr>
            <a:endParaRPr lang="en-GB" altLang="x-none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3316" name="Picture 2" descr="https://lh5.googleusercontent.com/-hrZ4za2hfcI/UVGVl7ycRUI/AAAAAAAAAAc/DXCdzG77c8Y/s1600/SS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896" y="922688"/>
            <a:ext cx="4715435" cy="68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976858" y="2063056"/>
            <a:ext cx="1508821" cy="1725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7257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Content Placeholder 4"/>
          <p:cNvSpPr>
            <a:spLocks noGrp="1"/>
          </p:cNvSpPr>
          <p:nvPr>
            <p:ph idx="1"/>
          </p:nvPr>
        </p:nvSpPr>
        <p:spPr>
          <a:xfrm>
            <a:off x="742447" y="836508"/>
            <a:ext cx="6691087" cy="3622675"/>
          </a:xfrm>
        </p:spPr>
        <p:txBody>
          <a:bodyPr>
            <a:noAutofit/>
          </a:bodyPr>
          <a:lstStyle/>
          <a:p>
            <a:pPr marL="395288" indent="-279400">
              <a:buFont typeface="Wingdings" charset="2"/>
              <a:buChar char=""/>
            </a:pPr>
            <a:r>
              <a:rPr lang="en-GB" altLang="x-none" sz="2400" dirty="0" smtClean="0"/>
              <a:t>Sequencer image analysis error: Multiple </a:t>
            </a:r>
            <a:r>
              <a:rPr lang="en-GB" altLang="x-none" sz="2400" dirty="0"/>
              <a:t>identical reads are called from what should be a single cluster in flow </a:t>
            </a:r>
            <a:r>
              <a:rPr lang="en-GB" altLang="x-none" sz="2400" dirty="0" smtClean="0"/>
              <a:t>cell</a:t>
            </a:r>
            <a:endParaRPr lang="en-GB" altLang="x-none" sz="2400" dirty="0"/>
          </a:p>
          <a:p>
            <a:pPr marL="395288" indent="-279400">
              <a:buFont typeface="Wingdings" charset="2"/>
              <a:buChar char=""/>
            </a:pPr>
            <a:endParaRPr lang="en-GB" altLang="x-none" sz="2400" dirty="0" smtClean="0"/>
          </a:p>
          <a:p>
            <a:pPr marL="395288" indent="-279400">
              <a:buFont typeface="Wingdings" charset="2"/>
              <a:buChar char=""/>
            </a:pPr>
            <a:r>
              <a:rPr lang="en-GB" altLang="x-none" sz="2400" dirty="0" smtClean="0"/>
              <a:t>Symptom</a:t>
            </a:r>
            <a:r>
              <a:rPr lang="en-GB" altLang="x-none" sz="2400" dirty="0"/>
              <a:t>: clusters of identical sequences with identical start/end positions and read error in same position across all </a:t>
            </a:r>
            <a:r>
              <a:rPr lang="en-GB" altLang="x-none" sz="2400" dirty="0" smtClean="0"/>
              <a:t>reads</a:t>
            </a:r>
            <a:endParaRPr lang="en-GB" altLang="x-none" sz="2400" dirty="0"/>
          </a:p>
          <a:p>
            <a:pPr marL="395288" indent="-279400">
              <a:buFont typeface="Wingdings" charset="2"/>
              <a:buChar char=""/>
            </a:pPr>
            <a:r>
              <a:rPr lang="en-GB" altLang="x-none" sz="2400" dirty="0"/>
              <a:t>Remediation: remove </a:t>
            </a:r>
            <a:r>
              <a:rPr lang="en-GB" altLang="x-none" sz="2400" dirty="0" smtClean="0"/>
              <a:t>identical duplicates (</a:t>
            </a:r>
            <a:r>
              <a:rPr lang="en-GB" altLang="x-none" sz="2400" dirty="0"/>
              <a:t>also </a:t>
            </a:r>
            <a:r>
              <a:rPr lang="en-GB" altLang="x-none" sz="2400" dirty="0" smtClean="0"/>
              <a:t>remove </a:t>
            </a:r>
            <a:r>
              <a:rPr lang="en-GB" altLang="x-none" sz="2400" dirty="0"/>
              <a:t>PCR </a:t>
            </a:r>
            <a:r>
              <a:rPr lang="en-GB" altLang="x-none" sz="2400" dirty="0" smtClean="0"/>
              <a:t>duplicates in WGS, but not in GBS/</a:t>
            </a:r>
            <a:r>
              <a:rPr lang="en-GB" altLang="x-none" sz="2400" dirty="0" err="1" smtClean="0"/>
              <a:t>RADSeq</a:t>
            </a:r>
            <a:r>
              <a:rPr lang="en-GB" altLang="x-none" sz="2400" dirty="0" smtClean="0"/>
              <a:t>)</a:t>
            </a:r>
            <a:endParaRPr lang="en-GB" altLang="x-none" sz="2400" dirty="0"/>
          </a:p>
          <a:p>
            <a:pPr marL="395288" indent="-279400">
              <a:buFont typeface="Wingdings" charset="2"/>
              <a:buChar char=""/>
            </a:pPr>
            <a:endParaRPr lang="en-GB" altLang="x-none" sz="600" dirty="0"/>
          </a:p>
        </p:txBody>
      </p:sp>
      <p:pic>
        <p:nvPicPr>
          <p:cNvPr id="1536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71" y="4851396"/>
            <a:ext cx="11206199" cy="167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1153" y="836508"/>
            <a:ext cx="2243006" cy="3568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1" y="53876"/>
            <a:ext cx="10219765" cy="6556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2800" dirty="0" smtClean="0">
                <a:solidFill>
                  <a:srgbClr val="FF0000"/>
                </a:solidFill>
              </a:rPr>
              <a:t>Sources of false positives (3/3): Illumina (minor) sequencing errors</a:t>
            </a:r>
            <a:endParaRPr lang="en-GB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09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x-none">
                <a:solidFill>
                  <a:srgbClr val="FF0000"/>
                </a:solidFill>
              </a:rPr>
              <a:t>Coverage is key to reliable SNPs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838200" y="1816100"/>
            <a:ext cx="5981701" cy="4141788"/>
          </a:xfrm>
        </p:spPr>
        <p:txBody>
          <a:bodyPr rtlCol="0">
            <a:normAutofit/>
          </a:bodyPr>
          <a:lstStyle/>
          <a:p>
            <a:pPr marL="395288" indent="-279400">
              <a:buFont typeface="Wingdings" charset="0"/>
              <a:buChar char=""/>
              <a:defRPr/>
            </a:pPr>
            <a:r>
              <a:rPr lang="en-GB" dirty="0" smtClean="0">
                <a:ea typeface="+mn-ea"/>
              </a:rPr>
              <a:t>Coverage = number of times a given region has been sequenced</a:t>
            </a:r>
          </a:p>
          <a:p>
            <a:pPr marL="395288" indent="-279400">
              <a:buFont typeface="Wingdings" charset="0"/>
              <a:buChar char=""/>
              <a:defRPr/>
            </a:pPr>
            <a:r>
              <a:rPr lang="en-GB" dirty="0" smtClean="0">
                <a:ea typeface="+mn-ea"/>
              </a:rPr>
              <a:t>In diploid or </a:t>
            </a:r>
            <a:r>
              <a:rPr lang="en-GB" dirty="0" err="1" smtClean="0">
                <a:ea typeface="+mn-ea"/>
              </a:rPr>
              <a:t>polyploid</a:t>
            </a:r>
            <a:r>
              <a:rPr lang="en-GB" dirty="0" smtClean="0">
                <a:ea typeface="+mn-ea"/>
              </a:rPr>
              <a:t> organisms, at low coverage, the risk of not sampling all chromosomes is high</a:t>
            </a:r>
          </a:p>
          <a:p>
            <a:pPr marL="395288" indent="-279400">
              <a:buFont typeface="Wingdings" charset="0"/>
              <a:buChar char=""/>
              <a:defRPr/>
            </a:pPr>
            <a:r>
              <a:rPr lang="en-GB" dirty="0" smtClean="0">
                <a:ea typeface="+mn-ea"/>
              </a:rPr>
              <a:t>To reliably call genotypes we need good coverage</a:t>
            </a:r>
          </a:p>
        </p:txBody>
      </p:sp>
      <p:pic>
        <p:nvPicPr>
          <p:cNvPr id="1638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550" y="1816100"/>
            <a:ext cx="2654300" cy="367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048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827443" y="350079"/>
            <a:ext cx="6551407" cy="6108700"/>
            <a:chOff x="2228626" y="749300"/>
            <a:chExt cx="6551407" cy="6108700"/>
          </a:xfrm>
        </p:grpSpPr>
        <p:grpSp>
          <p:nvGrpSpPr>
            <p:cNvPr id="8" name="Group 7"/>
            <p:cNvGrpSpPr/>
            <p:nvPr/>
          </p:nvGrpSpPr>
          <p:grpSpPr>
            <a:xfrm>
              <a:off x="2366533" y="749300"/>
              <a:ext cx="6413500" cy="6108700"/>
              <a:chOff x="2366533" y="749300"/>
              <a:chExt cx="6413500" cy="61087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66533" y="749300"/>
                <a:ext cx="6413500" cy="6108700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7175351" y="1011219"/>
                <a:ext cx="1604682" cy="11080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5282902" y="3454997"/>
                <a:ext cx="2882152" cy="6759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2228626" y="886230"/>
              <a:ext cx="5534606" cy="3976227"/>
              <a:chOff x="2228626" y="886230"/>
              <a:chExt cx="5534606" cy="3976227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6917167" y="1463040"/>
                <a:ext cx="8460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smtClean="0"/>
                  <a:t>FASTQ</a:t>
                </a:r>
                <a:endParaRPr lang="en-US" sz="200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2228626" y="1457661"/>
                <a:ext cx="8460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smtClean="0"/>
                  <a:t>FASTQ</a:t>
                </a:r>
                <a:endParaRPr lang="en-US" sz="2000"/>
              </a:p>
            </p:txBody>
          </p:sp>
          <p:sp>
            <p:nvSpPr>
              <p:cNvPr id="14" name="Left-Right Arrow 13"/>
              <p:cNvSpPr/>
              <p:nvPr/>
            </p:nvSpPr>
            <p:spPr>
              <a:xfrm>
                <a:off x="3227294" y="4582758"/>
                <a:ext cx="613186" cy="279699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Left-Right Arrow 14"/>
              <p:cNvSpPr/>
              <p:nvPr/>
            </p:nvSpPr>
            <p:spPr>
              <a:xfrm>
                <a:off x="6303981" y="4572001"/>
                <a:ext cx="613186" cy="279699"/>
              </a:xfrm>
              <a:prstGeom prst="left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5566880" y="1021975"/>
                <a:ext cx="1604682" cy="3954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444100" y="886230"/>
                <a:ext cx="1604682" cy="3954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4048782" y="1904405"/>
                <a:ext cx="1604682" cy="3954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443" y="189267"/>
            <a:ext cx="10515600" cy="560033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The basic workflow</a:t>
            </a:r>
            <a:r>
              <a:rPr lang="is-IS" dirty="0" smtClean="0">
                <a:solidFill>
                  <a:srgbClr val="FF0000"/>
                </a:solidFill>
              </a:rPr>
              <a:t>…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160" y="6199260"/>
            <a:ext cx="1577340" cy="519039"/>
          </a:xfrm>
          <a:prstGeom prst="rect">
            <a:avLst/>
          </a:prstGeom>
        </p:spPr>
      </p:pic>
      <p:pic>
        <p:nvPicPr>
          <p:cNvPr id="21" name="Picture 20" descr="IGV screenshot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941"/>
          <a:stretch/>
        </p:blipFill>
        <p:spPr>
          <a:xfrm>
            <a:off x="6763871" y="1793034"/>
            <a:ext cx="5231241" cy="2811239"/>
          </a:xfrm>
          <a:prstGeom prst="rect">
            <a:avLst/>
          </a:prstGeom>
        </p:spPr>
      </p:pic>
      <p:sp>
        <p:nvSpPr>
          <p:cNvPr id="22" name="Cube 21"/>
          <p:cNvSpPr/>
          <p:nvPr/>
        </p:nvSpPr>
        <p:spPr>
          <a:xfrm>
            <a:off x="3320844" y="4919094"/>
            <a:ext cx="877647" cy="793219"/>
          </a:xfrm>
          <a:prstGeom prst="cub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673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974</Words>
  <Application>Microsoft Macintosh PowerPoint</Application>
  <PresentationFormat>Widescreen</PresentationFormat>
  <Paragraphs>140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Calibri</vt:lpstr>
      <vt:lpstr>Calibri Light</vt:lpstr>
      <vt:lpstr>Consolas</vt:lpstr>
      <vt:lpstr>Courier New</vt:lpstr>
      <vt:lpstr>Franklin Gothic Book</vt:lpstr>
      <vt:lpstr>Noto Serif</vt:lpstr>
      <vt:lpstr>Roboto</vt:lpstr>
      <vt:lpstr>Wingdings</vt:lpstr>
      <vt:lpstr>Arial</vt:lpstr>
      <vt:lpstr>Office Theme</vt:lpstr>
      <vt:lpstr>Crop</vt:lpstr>
      <vt:lpstr>SNP CALLING</vt:lpstr>
      <vt:lpstr>Types of genomic variation</vt:lpstr>
      <vt:lpstr>What is SNP calling?</vt:lpstr>
      <vt:lpstr>Sources of false positives (1 of 3): bad mapping</vt:lpstr>
      <vt:lpstr>Sources of false positives (2 of 3): reference assembling errors</vt:lpstr>
      <vt:lpstr>Sources of false positives (3/3): Illumina sequencing errors</vt:lpstr>
      <vt:lpstr>PowerPoint Presentation</vt:lpstr>
      <vt:lpstr>Coverage is key to reliable SNPs</vt:lpstr>
      <vt:lpstr>The basic workflow…</vt:lpstr>
      <vt:lpstr>FASTQ file</vt:lpstr>
      <vt:lpstr>Paired reads</vt:lpstr>
      <vt:lpstr>VCF file: Header and body</vt:lpstr>
      <vt:lpstr>VCF file: Lines with “calls” in a position</vt:lpstr>
      <vt:lpstr>A “real” Pipeline</vt:lpstr>
      <vt:lpstr>Some variant discovery discovery tools</vt:lpstr>
      <vt:lpstr>Filtering SNPs</vt:lpstr>
      <vt:lpstr>EXERCISE!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DeVega (EI)</dc:creator>
  <cp:lastModifiedBy>Jose DeVega (EI)</cp:lastModifiedBy>
  <cp:revision>14</cp:revision>
  <dcterms:created xsi:type="dcterms:W3CDTF">2017-02-18T10:06:07Z</dcterms:created>
  <dcterms:modified xsi:type="dcterms:W3CDTF">2017-02-18T17:53:14Z</dcterms:modified>
</cp:coreProperties>
</file>

<file path=docProps/thumbnail.jpeg>
</file>